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74" r:id="rId2"/>
    <p:sldMasterId id="2147483698" r:id="rId3"/>
  </p:sldMasterIdLst>
  <p:notesMasterIdLst>
    <p:notesMasterId r:id="rId23"/>
  </p:notesMasterIdLst>
  <p:handoutMasterIdLst>
    <p:handoutMasterId r:id="rId24"/>
  </p:handoutMasterIdLst>
  <p:sldIdLst>
    <p:sldId id="297" r:id="rId4"/>
    <p:sldId id="285" r:id="rId5"/>
    <p:sldId id="288" r:id="rId6"/>
    <p:sldId id="287" r:id="rId7"/>
    <p:sldId id="259" r:id="rId8"/>
    <p:sldId id="289" r:id="rId9"/>
    <p:sldId id="291" r:id="rId10"/>
    <p:sldId id="292" r:id="rId11"/>
    <p:sldId id="293" r:id="rId12"/>
    <p:sldId id="294" r:id="rId13"/>
    <p:sldId id="295" r:id="rId14"/>
    <p:sldId id="277" r:id="rId15"/>
    <p:sldId id="278" r:id="rId16"/>
    <p:sldId id="279" r:id="rId17"/>
    <p:sldId id="280" r:id="rId18"/>
    <p:sldId id="281" r:id="rId19"/>
    <p:sldId id="282" r:id="rId20"/>
    <p:sldId id="284" r:id="rId21"/>
    <p:sldId id="296"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A7"/>
    <a:srgbClr val="FFEBAB"/>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177FA7-A81D-4959-8593-57610F1B2CD5}" type="datetimeFigureOut">
              <a:rPr lang="en-US" smtClean="0"/>
              <a:pPr/>
              <a:t>06-Sep-17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D8BEBC-870B-42D8-8003-DC2421B335CD}" type="slidenum">
              <a:rPr lang="en-GB" smtClean="0"/>
              <a:pPr/>
              <a:t>‹#›</a:t>
            </a:fld>
            <a:endParaRPr lang="en-GB"/>
          </a:p>
        </p:txBody>
      </p:sp>
    </p:spTree>
    <p:extLst>
      <p:ext uri="{BB962C8B-B14F-4D97-AF65-F5344CB8AC3E}">
        <p14:creationId xmlns:p14="http://schemas.microsoft.com/office/powerpoint/2010/main" val="684580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E3CCB-1E29-4B04-809C-2E010E01055C}" type="datetimeFigureOut">
              <a:rPr lang="en-US" smtClean="0"/>
              <a:pPr/>
              <a:t>06-Sep-17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EC068-9FDE-4921-B38A-1962EEB9472E}" type="slidenum">
              <a:rPr lang="en-GB" smtClean="0"/>
              <a:pPr/>
              <a:t>‹#›</a:t>
            </a:fld>
            <a:endParaRPr lang="en-GB"/>
          </a:p>
        </p:txBody>
      </p:sp>
    </p:spTree>
    <p:extLst>
      <p:ext uri="{BB962C8B-B14F-4D97-AF65-F5344CB8AC3E}">
        <p14:creationId xmlns:p14="http://schemas.microsoft.com/office/powerpoint/2010/main" val="3113442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9EC068-9FDE-4921-B38A-1962EEB9472E}" type="slidenum">
              <a:rPr lang="en-GB" smtClean="0"/>
              <a:pPr/>
              <a:t>2</a:t>
            </a:fld>
            <a:endParaRPr lang="en-GB"/>
          </a:p>
        </p:txBody>
      </p:sp>
    </p:spTree>
    <p:extLst>
      <p:ext uri="{BB962C8B-B14F-4D97-AF65-F5344CB8AC3E}">
        <p14:creationId xmlns:p14="http://schemas.microsoft.com/office/powerpoint/2010/main" val="369517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9EC068-9FDE-4921-B38A-1962EEB9472E}" type="slidenum">
              <a:rPr lang="en-GB" smtClean="0"/>
              <a:pPr/>
              <a:t>3</a:t>
            </a:fld>
            <a:endParaRPr lang="en-GB"/>
          </a:p>
        </p:txBody>
      </p:sp>
    </p:spTree>
    <p:extLst>
      <p:ext uri="{BB962C8B-B14F-4D97-AF65-F5344CB8AC3E}">
        <p14:creationId xmlns:p14="http://schemas.microsoft.com/office/powerpoint/2010/main" val="2037619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B4922275-B95D-4173-BB16-A8207CA2121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B4922275-B95D-4173-BB16-A8207CA2121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B4922275-B95D-4173-BB16-A8207CA2121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48DF7E61-1E00-45E9-A310-C62E1BAB225A}"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48DF7E61-1E00-45E9-A310-C62E1BAB225A}"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48DF7E61-1E00-45E9-A310-C62E1BAB225A}"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7" name="Slide Number Placeholder 6"/>
          <p:cNvSpPr>
            <a:spLocks noGrp="1"/>
          </p:cNvSpPr>
          <p:nvPr>
            <p:ph type="sldNum" sz="quarter" idx="12"/>
          </p:nvPr>
        </p:nvSpPr>
        <p:spPr/>
        <p:txBody>
          <a:bodyPr/>
          <a:lstStyle/>
          <a:p>
            <a:fld id="{48DF7E61-1E00-45E9-A310-C62E1BAB225A}"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9" name="Slide Number Placeholder 8"/>
          <p:cNvSpPr>
            <a:spLocks noGrp="1"/>
          </p:cNvSpPr>
          <p:nvPr>
            <p:ph type="sldNum" sz="quarter" idx="12"/>
          </p:nvPr>
        </p:nvSpPr>
        <p:spPr/>
        <p:txBody>
          <a:bodyPr/>
          <a:lstStyle/>
          <a:p>
            <a:fld id="{48DF7E61-1E00-45E9-A310-C62E1BAB225A}"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5" name="Slide Number Placeholder 4"/>
          <p:cNvSpPr>
            <a:spLocks noGrp="1"/>
          </p:cNvSpPr>
          <p:nvPr>
            <p:ph type="sldNum" sz="quarter" idx="12"/>
          </p:nvPr>
        </p:nvSpPr>
        <p:spPr/>
        <p:txBody>
          <a:bodyPr/>
          <a:lstStyle/>
          <a:p>
            <a:fld id="{48DF7E61-1E00-45E9-A310-C62E1BAB225A}"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4" name="Slide Number Placeholder 3"/>
          <p:cNvSpPr>
            <a:spLocks noGrp="1"/>
          </p:cNvSpPr>
          <p:nvPr>
            <p:ph type="sldNum" sz="quarter" idx="12"/>
          </p:nvPr>
        </p:nvSpPr>
        <p:spPr/>
        <p:txBody>
          <a:bodyPr/>
          <a:lstStyle/>
          <a:p>
            <a:fld id="{48DF7E61-1E00-45E9-A310-C62E1BAB225A}"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7" name="Slide Number Placeholder 6"/>
          <p:cNvSpPr>
            <a:spLocks noGrp="1"/>
          </p:cNvSpPr>
          <p:nvPr>
            <p:ph type="sldNum" sz="quarter" idx="12"/>
          </p:nvPr>
        </p:nvSpPr>
        <p:spPr/>
        <p:txBody>
          <a:bodyPr/>
          <a:lstStyle/>
          <a:p>
            <a:fld id="{48DF7E61-1E00-45E9-A310-C62E1BAB225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B4922275-B95D-4173-BB16-A8207CA2121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7" name="Slide Number Placeholder 6"/>
          <p:cNvSpPr>
            <a:spLocks noGrp="1"/>
          </p:cNvSpPr>
          <p:nvPr>
            <p:ph type="sldNum" sz="quarter" idx="12"/>
          </p:nvPr>
        </p:nvSpPr>
        <p:spPr/>
        <p:txBody>
          <a:bodyPr/>
          <a:lstStyle/>
          <a:p>
            <a:fld id="{48DF7E61-1E00-45E9-A310-C62E1BAB225A}"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48DF7E61-1E00-45E9-A310-C62E1BAB225A}"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48DF7E61-1E00-45E9-A310-C62E1BAB225A}"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D614BC-81AB-4BFA-BDF7-209EA0120AFA}" type="datetimeFigureOut">
              <a:rPr lang="en-GB" smtClean="0"/>
              <a:pPr/>
              <a:t>06/09/2017</a:t>
            </a:fld>
            <a:endParaRPr lang="en-GB"/>
          </a:p>
        </p:txBody>
      </p:sp>
      <p:sp>
        <p:nvSpPr>
          <p:cNvPr id="5" name="Footer Placeholder 4"/>
          <p:cNvSpPr>
            <a:spLocks noGrp="1"/>
          </p:cNvSpPr>
          <p:nvPr>
            <p:ph type="ftr" sz="quarter" idx="11"/>
          </p:nvPr>
        </p:nvSpPr>
        <p:spPr/>
        <p:txBody>
          <a:bodyPr/>
          <a:lstStyle/>
          <a:p>
            <a:endParaRPr lang="en-GB" smtClean="0"/>
          </a:p>
          <a:p>
            <a:endParaRPr lang="en-GB" smtClean="0"/>
          </a:p>
          <a:p>
            <a:r>
              <a:rPr lang="en-GB" smtClean="0"/>
              <a:t>John Hayes, </a:t>
            </a:r>
            <a:r>
              <a:rPr lang="en-GB" i="1" smtClean="0"/>
              <a:t>The Theory and </a:t>
            </a:r>
            <a:r>
              <a:rPr lang="en-GB" sz="200" i="1" smtClean="0"/>
              <a:t>Practice</a:t>
            </a:r>
            <a:r>
              <a:rPr lang="en-GB" i="1" smtClean="0"/>
              <a:t> of Change Management, </a:t>
            </a:r>
            <a:r>
              <a:rPr lang="en-GB" smtClean="0"/>
              <a:t>3</a:t>
            </a:r>
            <a:r>
              <a:rPr lang="en-GB" baseline="30000" smtClean="0"/>
              <a:t>rd </a:t>
            </a:r>
            <a:r>
              <a:rPr lang="en-GB" smtClean="0"/>
              <a:t>Ed.  Palgrave 2010 </a:t>
            </a:r>
          </a:p>
          <a:p>
            <a:endParaRPr lang="en-GB" dirty="0"/>
          </a:p>
        </p:txBody>
      </p:sp>
      <p:sp>
        <p:nvSpPr>
          <p:cNvPr id="6" name="Slide Number Placeholder 5"/>
          <p:cNvSpPr>
            <a:spLocks noGrp="1"/>
          </p:cNvSpPr>
          <p:nvPr>
            <p:ph type="sldNum" sz="quarter" idx="12"/>
          </p:nvPr>
        </p:nvSpPr>
        <p:spPr/>
        <p:txBody>
          <a:bodyPr/>
          <a:lstStyle/>
          <a:p>
            <a:fld id="{913A89B5-1A03-4513-A75A-E5565C5E94D2}"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913A89B5-1A03-4513-A75A-E5565C5E94D2}"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913A89B5-1A03-4513-A75A-E5565C5E94D2}"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7" name="Slide Number Placeholder 6"/>
          <p:cNvSpPr>
            <a:spLocks noGrp="1"/>
          </p:cNvSpPr>
          <p:nvPr>
            <p:ph type="sldNum" sz="quarter" idx="12"/>
          </p:nvPr>
        </p:nvSpPr>
        <p:spPr/>
        <p:txBody>
          <a:bodyPr/>
          <a:lstStyle/>
          <a:p>
            <a:fld id="{913A89B5-1A03-4513-A75A-E5565C5E94D2}"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9" name="Slide Number Placeholder 8"/>
          <p:cNvSpPr>
            <a:spLocks noGrp="1"/>
          </p:cNvSpPr>
          <p:nvPr>
            <p:ph type="sldNum" sz="quarter" idx="12"/>
          </p:nvPr>
        </p:nvSpPr>
        <p:spPr/>
        <p:txBody>
          <a:bodyPr/>
          <a:lstStyle/>
          <a:p>
            <a:fld id="{913A89B5-1A03-4513-A75A-E5565C5E94D2}"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5" name="Slide Number Placeholder 4"/>
          <p:cNvSpPr>
            <a:spLocks noGrp="1"/>
          </p:cNvSpPr>
          <p:nvPr>
            <p:ph type="sldNum" sz="quarter" idx="12"/>
          </p:nvPr>
        </p:nvSpPr>
        <p:spPr/>
        <p:txBody>
          <a:bodyPr/>
          <a:lstStyle/>
          <a:p>
            <a:fld id="{913A89B5-1A03-4513-A75A-E5565C5E94D2}"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4" name="Slide Number Placeholder 3"/>
          <p:cNvSpPr>
            <a:spLocks noGrp="1"/>
          </p:cNvSpPr>
          <p:nvPr>
            <p:ph type="sldNum" sz="quarter" idx="12"/>
          </p:nvPr>
        </p:nvSpPr>
        <p:spPr/>
        <p:txBody>
          <a:bodyPr/>
          <a:lstStyle/>
          <a:p>
            <a:fld id="{913A89B5-1A03-4513-A75A-E5565C5E94D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B4922275-B95D-4173-BB16-A8207CA2121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7" name="Slide Number Placeholder 6"/>
          <p:cNvSpPr>
            <a:spLocks noGrp="1"/>
          </p:cNvSpPr>
          <p:nvPr>
            <p:ph type="sldNum" sz="quarter" idx="12"/>
          </p:nvPr>
        </p:nvSpPr>
        <p:spPr/>
        <p:txBody>
          <a:bodyPr/>
          <a:lstStyle/>
          <a:p>
            <a:fld id="{913A89B5-1A03-4513-A75A-E5565C5E94D2}"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7" name="Slide Number Placeholder 6"/>
          <p:cNvSpPr>
            <a:spLocks noGrp="1"/>
          </p:cNvSpPr>
          <p:nvPr>
            <p:ph type="sldNum" sz="quarter" idx="12"/>
          </p:nvPr>
        </p:nvSpPr>
        <p:spPr/>
        <p:txBody>
          <a:bodyPr/>
          <a:lstStyle/>
          <a:p>
            <a:fld id="{913A89B5-1A03-4513-A75A-E5565C5E94D2}"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913A89B5-1A03-4513-A75A-E5565C5E94D2}"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12"/>
          </p:nvPr>
        </p:nvSpPr>
        <p:spPr/>
        <p:txBody>
          <a:bodyPr/>
          <a:lstStyle/>
          <a:p>
            <a:fld id="{913A89B5-1A03-4513-A75A-E5565C5E94D2}"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6727032" y="6407944"/>
            <a:ext cx="1920240" cy="365760"/>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dirty="0" smtClean="0"/>
              <a:t>  John Hayes, The Theory and Practice of Change Management, 3rd Ed.  Palgrave 2010  </a:t>
            </a:r>
            <a:endParaRPr lang="en-GB" dirty="0"/>
          </a:p>
        </p:txBody>
      </p:sp>
      <p:sp>
        <p:nvSpPr>
          <p:cNvPr id="6" name="Slide Number Placeholder 5"/>
          <p:cNvSpPr>
            <a:spLocks noGrp="1"/>
          </p:cNvSpPr>
          <p:nvPr>
            <p:ph type="sldNum" sz="quarter" idx="12"/>
          </p:nvPr>
        </p:nvSpPr>
        <p:spPr/>
        <p:txBody>
          <a:bodyPr/>
          <a:lstStyle/>
          <a:p>
            <a:fld id="{AFE0C293-CDB1-4BD7-9E0C-D82AD6389D10}"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baseline="0">
                <a:solidFill>
                  <a:schemeClr val="accent1">
                    <a:lumMod val="75000"/>
                  </a:schemeClr>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9" name="Footer Placeholder 18"/>
          <p:cNvSpPr>
            <a:spLocks noGrp="1"/>
          </p:cNvSpPr>
          <p:nvPr>
            <p:ph type="ftr" sz="quarter" idx="11"/>
          </p:nvPr>
        </p:nvSpPr>
        <p:spPr>
          <a:xfrm>
            <a:off x="2928926" y="6564337"/>
            <a:ext cx="5715040" cy="365125"/>
          </a:xfrm>
        </p:spPr>
        <p:txBody>
          <a:bodyPr/>
          <a:lstStyle>
            <a:lvl1pPr>
              <a:defRPr>
                <a:solidFill>
                  <a:schemeClr val="accent1">
                    <a:tint val="20000"/>
                  </a:schemeClr>
                </a:solidFill>
              </a:defRPr>
            </a:lvl1pPr>
            <a:extLst/>
          </a:lstStyle>
          <a:p>
            <a:endParaRPr lang="en-GB" dirty="0" smtClean="0"/>
          </a:p>
          <a:p>
            <a:endParaRPr lang="en-GB" dirty="0" smtClean="0"/>
          </a:p>
          <a:p>
            <a:r>
              <a:rPr lang="en-GB" dirty="0" smtClean="0"/>
              <a:t>John Hayes, </a:t>
            </a:r>
            <a:r>
              <a:rPr lang="en-GB" i="1" dirty="0" smtClean="0"/>
              <a:t>The Theory and </a:t>
            </a:r>
            <a:r>
              <a:rPr lang="en-GB" sz="200" i="1" dirty="0" smtClean="0"/>
              <a:t>Practice</a:t>
            </a:r>
            <a:r>
              <a:rPr lang="en-GB" i="1" dirty="0" smtClean="0"/>
              <a:t> of Change Management, </a:t>
            </a:r>
            <a:r>
              <a:rPr lang="en-GB" dirty="0" smtClean="0"/>
              <a:t>3</a:t>
            </a:r>
            <a:r>
              <a:rPr lang="en-GB" baseline="30000" dirty="0" smtClean="0"/>
              <a:t>rd </a:t>
            </a:r>
            <a:r>
              <a:rPr lang="en-GB" dirty="0" smtClean="0"/>
              <a:t>Ed.  Palgrave 2010 </a:t>
            </a:r>
          </a:p>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13A89B5-1A03-4513-A75A-E5565C5E94D2}" type="slidenum">
              <a:rPr lang="en-GB" smtClean="0"/>
              <a:pPr/>
              <a:t>‹#›</a:t>
            </a:fld>
            <a:endParaRPr lang="en-GB"/>
          </a:p>
        </p:txBody>
      </p:sp>
      <p:sp>
        <p:nvSpPr>
          <p:cNvPr id="13" name="Title 12"/>
          <p:cNvSpPr>
            <a:spLocks noGrp="1"/>
          </p:cNvSpPr>
          <p:nvPr>
            <p:ph type="title"/>
          </p:nvPr>
        </p:nvSpPr>
        <p:spPr>
          <a:xfrm>
            <a:off x="500034" y="2285992"/>
            <a:ext cx="8229600" cy="1143000"/>
          </a:xfrm>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7" name="Slide Number Placeholder 6"/>
          <p:cNvSpPr>
            <a:spLocks noGrp="1"/>
          </p:cNvSpPr>
          <p:nvPr>
            <p:ph type="sldNum" sz="quarter" idx="12"/>
          </p:nvPr>
        </p:nvSpPr>
        <p:spPr/>
        <p:txBody>
          <a:bodyPr/>
          <a:lstStyle/>
          <a:p>
            <a:fld id="{B4922275-B95D-4173-BB16-A8207CA2121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9" name="Slide Number Placeholder 8"/>
          <p:cNvSpPr>
            <a:spLocks noGrp="1"/>
          </p:cNvSpPr>
          <p:nvPr>
            <p:ph type="sldNum" sz="quarter" idx="12"/>
          </p:nvPr>
        </p:nvSpPr>
        <p:spPr/>
        <p:txBody>
          <a:bodyPr/>
          <a:lstStyle/>
          <a:p>
            <a:fld id="{B4922275-B95D-4173-BB16-A8207CA2121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5" name="Slide Number Placeholder 4"/>
          <p:cNvSpPr>
            <a:spLocks noGrp="1"/>
          </p:cNvSpPr>
          <p:nvPr>
            <p:ph type="sldNum" sz="quarter" idx="12"/>
          </p:nvPr>
        </p:nvSpPr>
        <p:spPr/>
        <p:txBody>
          <a:bodyPr/>
          <a:lstStyle/>
          <a:p>
            <a:fld id="{B4922275-B95D-4173-BB16-A8207CA2121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4" name="Slide Number Placeholder 3"/>
          <p:cNvSpPr>
            <a:spLocks noGrp="1"/>
          </p:cNvSpPr>
          <p:nvPr>
            <p:ph type="sldNum" sz="quarter" idx="12"/>
          </p:nvPr>
        </p:nvSpPr>
        <p:spPr/>
        <p:txBody>
          <a:bodyPr/>
          <a:lstStyle/>
          <a:p>
            <a:fld id="{B4922275-B95D-4173-BB16-A8207CA2121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7" name="Slide Number Placeholder 6"/>
          <p:cNvSpPr>
            <a:spLocks noGrp="1"/>
          </p:cNvSpPr>
          <p:nvPr>
            <p:ph type="sldNum" sz="quarter" idx="12"/>
          </p:nvPr>
        </p:nvSpPr>
        <p:spPr/>
        <p:txBody>
          <a:bodyPr/>
          <a:lstStyle/>
          <a:p>
            <a:fld id="{B4922275-B95D-4173-BB16-A8207CA2121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  John Hayes, The Theory and Practice of Change Management, 3rd Ed.  Palgrave 2010  </a:t>
            </a:r>
            <a:endParaRPr lang="en-GB"/>
          </a:p>
        </p:txBody>
      </p:sp>
      <p:sp>
        <p:nvSpPr>
          <p:cNvPr id="7" name="Slide Number Placeholder 6"/>
          <p:cNvSpPr>
            <a:spLocks noGrp="1"/>
          </p:cNvSpPr>
          <p:nvPr>
            <p:ph type="sldNum" sz="quarter" idx="12"/>
          </p:nvPr>
        </p:nvSpPr>
        <p:spPr/>
        <p:txBody>
          <a:bodyPr/>
          <a:lstStyle/>
          <a:p>
            <a:fld id="{B4922275-B95D-4173-BB16-A8207CA2121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22275-B95D-4173-BB16-A8207CA2121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John Hayes, The Theory and Practice of Change Management, 3rd Ed.  Palgrave 2010  </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F7E61-1E00-45E9-A310-C62E1BAB225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614BC-81AB-4BFA-BDF7-209EA0120AFA}" type="datetimeFigureOut">
              <a:rPr lang="en-GB" smtClean="0"/>
              <a:pPr/>
              <a:t>06/09/2017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John Hayes, The Theory and Practice of Change Management, 3rd Ed.  Palgrave 2010  </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A89B5-1A03-4513-A75A-E5565C5E94D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66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F6DFCED-CE94-4DD6-90DC-FF9CDBE9A67F}" type="slidenum">
              <a:rPr lang="en-GB" smtClean="0"/>
              <a:pPr/>
              <a:t>1</a:t>
            </a:fld>
            <a:endParaRPr lang="en-GB"/>
          </a:p>
        </p:txBody>
      </p:sp>
      <p:sp>
        <p:nvSpPr>
          <p:cNvPr id="4" name="TextBox 3"/>
          <p:cNvSpPr txBox="1"/>
          <p:nvPr/>
        </p:nvSpPr>
        <p:spPr>
          <a:xfrm>
            <a:off x="1033415" y="4653136"/>
            <a:ext cx="7200800" cy="1754326"/>
          </a:xfrm>
          <a:prstGeom prst="rect">
            <a:avLst/>
          </a:prstGeom>
          <a:noFill/>
        </p:spPr>
        <p:txBody>
          <a:bodyPr wrap="square" rtlCol="0">
            <a:spAutoFit/>
          </a:bodyPr>
          <a:lstStyle/>
          <a:p>
            <a:pPr algn="ctr"/>
            <a:r>
              <a:rPr lang="en-GB" sz="3600" b="1" dirty="0" smtClean="0"/>
              <a:t>Chapter 9</a:t>
            </a:r>
          </a:p>
          <a:p>
            <a:pPr algn="ctr"/>
            <a:r>
              <a:rPr lang="en-GB" sz="3600" dirty="0" smtClean="0"/>
              <a:t>The role of leadership in change management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34" y="476672"/>
            <a:ext cx="2859934" cy="370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854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922275-B95D-4173-BB16-A8207CA21217}" type="slidenum">
              <a:rPr lang="en-GB" smtClean="0"/>
              <a:pPr/>
              <a:t>10</a:t>
            </a:fld>
            <a:endParaRPr lang="en-GB"/>
          </a:p>
        </p:txBody>
      </p:sp>
      <p:sp>
        <p:nvSpPr>
          <p:cNvPr id="5" name="Rectangle 4"/>
          <p:cNvSpPr/>
          <p:nvPr/>
        </p:nvSpPr>
        <p:spPr>
          <a:xfrm>
            <a:off x="395536" y="404664"/>
            <a:ext cx="8352928" cy="892552"/>
          </a:xfrm>
          <a:prstGeom prst="rect">
            <a:avLst/>
          </a:prstGeom>
        </p:spPr>
        <p:txBody>
          <a:bodyPr wrap="square">
            <a:spAutoFit/>
          </a:bodyPr>
          <a:lstStyle/>
          <a:p>
            <a:r>
              <a:rPr lang="en-US" sz="3200" b="1" dirty="0" smtClean="0"/>
              <a:t>6. Supporting</a:t>
            </a:r>
          </a:p>
          <a:p>
            <a:r>
              <a:rPr lang="en-US" sz="2000" dirty="0" smtClean="0">
                <a:solidFill>
                  <a:schemeClr val="bg2">
                    <a:lumMod val="50000"/>
                  </a:schemeClr>
                </a:solidFill>
              </a:rPr>
              <a:t>Recognizing and responding to the concerns of those affected by the change.</a:t>
            </a:r>
            <a:endParaRPr lang="en-GB" sz="2000" dirty="0">
              <a:solidFill>
                <a:schemeClr val="bg2">
                  <a:lumMod val="50000"/>
                </a:schemeClr>
              </a:solidFill>
            </a:endParaRPr>
          </a:p>
        </p:txBody>
      </p:sp>
      <p:sp>
        <p:nvSpPr>
          <p:cNvPr id="6" name="Rectangle 5"/>
          <p:cNvSpPr/>
          <p:nvPr/>
        </p:nvSpPr>
        <p:spPr>
          <a:xfrm>
            <a:off x="467544" y="1628800"/>
            <a:ext cx="7848872" cy="2308324"/>
          </a:xfrm>
          <a:prstGeom prst="rect">
            <a:avLst/>
          </a:prstGeom>
        </p:spPr>
        <p:txBody>
          <a:bodyPr wrap="square">
            <a:spAutoFit/>
          </a:bodyPr>
          <a:lstStyle/>
          <a:p>
            <a:r>
              <a:rPr lang="en-US" dirty="0" smtClean="0"/>
              <a:t>Often it is easier for leaders to identify and communicate benefits for the organization than it is to communicate benefits for the individual.</a:t>
            </a:r>
          </a:p>
          <a:p>
            <a:endParaRPr lang="en-US" dirty="0" smtClean="0"/>
          </a:p>
          <a:p>
            <a:r>
              <a:rPr lang="en-US" dirty="0" smtClean="0"/>
              <a:t>But those affected by a change have a pressing need to understand how the change will affect them personally.  </a:t>
            </a:r>
          </a:p>
          <a:p>
            <a:endParaRPr lang="en-US" dirty="0" smtClean="0"/>
          </a:p>
          <a:p>
            <a:r>
              <a:rPr lang="en-US" dirty="0" smtClean="0"/>
              <a:t>It is important to recognize and respond to these </a:t>
            </a:r>
          </a:p>
          <a:p>
            <a:r>
              <a:rPr lang="en-US" dirty="0" smtClean="0"/>
              <a:t>concerns. </a:t>
            </a:r>
            <a:endParaRPr lang="en-GB" dirty="0"/>
          </a:p>
        </p:txBody>
      </p:sp>
      <p:pic>
        <p:nvPicPr>
          <p:cNvPr id="7" name="grid-item_A_103078" descr="http://macmillan.captureweb.co.uk/assets/thumbnails/344/3/62e51cbeaa3502351332a6e64a916854.jpg"/>
          <p:cNvPicPr/>
          <p:nvPr/>
        </p:nvPicPr>
        <p:blipFill>
          <a:blip r:embed="rId2" cstate="print"/>
          <a:srcRect b="11428"/>
          <a:stretch>
            <a:fillRect/>
          </a:stretch>
        </p:blipFill>
        <p:spPr bwMode="auto">
          <a:xfrm>
            <a:off x="5175101" y="2924944"/>
            <a:ext cx="3285331" cy="2448272"/>
          </a:xfrm>
          <a:prstGeom prst="rect">
            <a:avLst/>
          </a:prstGeom>
          <a:noFill/>
          <a:ln w="9525">
            <a:noFill/>
            <a:miter lim="800000"/>
            <a:headEnd/>
            <a:tailEnd/>
          </a:ln>
        </p:spPr>
      </p:pic>
      <p:sp>
        <p:nvSpPr>
          <p:cNvPr id="8" name="Rectangle 7"/>
          <p:cNvSpPr/>
          <p:nvPr/>
        </p:nvSpPr>
        <p:spPr>
          <a:xfrm>
            <a:off x="7507801" y="5188550"/>
            <a:ext cx="1024639" cy="184666"/>
          </a:xfrm>
          <a:prstGeom prst="rect">
            <a:avLst/>
          </a:prstGeom>
        </p:spPr>
        <p:txBody>
          <a:bodyPr wrap="none">
            <a:spAutoFit/>
          </a:bodyPr>
          <a:lstStyle/>
          <a:p>
            <a:r>
              <a:rPr lang="en-GB" sz="600" dirty="0" smtClean="0"/>
              <a:t>© </a:t>
            </a:r>
            <a:r>
              <a:rPr lang="en-GB" sz="600" dirty="0" err="1" smtClean="0"/>
              <a:t>PhotoDisc</a:t>
            </a:r>
            <a:r>
              <a:rPr lang="en-GB" sz="600" dirty="0" smtClean="0"/>
              <a:t>/Getty Images</a:t>
            </a:r>
            <a:endParaRPr lang="en-GB" sz="600" dirty="0"/>
          </a:p>
        </p:txBody>
      </p:sp>
      <p:sp>
        <p:nvSpPr>
          <p:cNvPr id="9"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922275-B95D-4173-BB16-A8207CA21217}" type="slidenum">
              <a:rPr lang="en-GB" smtClean="0"/>
              <a:pPr/>
              <a:t>11</a:t>
            </a:fld>
            <a:endParaRPr lang="en-GB"/>
          </a:p>
        </p:txBody>
      </p:sp>
      <p:sp>
        <p:nvSpPr>
          <p:cNvPr id="5" name="Rectangle 4"/>
          <p:cNvSpPr/>
          <p:nvPr/>
        </p:nvSpPr>
        <p:spPr>
          <a:xfrm>
            <a:off x="539552" y="332656"/>
            <a:ext cx="8280920" cy="1692771"/>
          </a:xfrm>
          <a:prstGeom prst="rect">
            <a:avLst/>
          </a:prstGeom>
        </p:spPr>
        <p:txBody>
          <a:bodyPr wrap="square">
            <a:spAutoFit/>
          </a:bodyPr>
          <a:lstStyle/>
          <a:p>
            <a:r>
              <a:rPr lang="en-US" sz="3200" b="1" dirty="0" smtClean="0"/>
              <a:t>7. Maintaining momentum and sustaining the change</a:t>
            </a:r>
          </a:p>
          <a:p>
            <a:r>
              <a:rPr lang="en-US" sz="2000" dirty="0" smtClean="0">
                <a:solidFill>
                  <a:schemeClr val="bg2">
                    <a:lumMod val="50000"/>
                  </a:schemeClr>
                </a:solidFill>
              </a:rPr>
              <a:t>Showing commitment and ‘walking the talk’ to keep people focused on the change.</a:t>
            </a:r>
            <a:endParaRPr lang="en-GB" sz="2000" dirty="0">
              <a:solidFill>
                <a:schemeClr val="bg2">
                  <a:lumMod val="50000"/>
                </a:schemeClr>
              </a:solidFill>
            </a:endParaRPr>
          </a:p>
        </p:txBody>
      </p:sp>
      <p:sp>
        <p:nvSpPr>
          <p:cNvPr id="6" name="Rectangle 5"/>
          <p:cNvSpPr/>
          <p:nvPr/>
        </p:nvSpPr>
        <p:spPr>
          <a:xfrm>
            <a:off x="611560" y="2204864"/>
            <a:ext cx="4464496" cy="1015663"/>
          </a:xfrm>
          <a:prstGeom prst="rect">
            <a:avLst/>
          </a:prstGeom>
        </p:spPr>
        <p:txBody>
          <a:bodyPr wrap="square">
            <a:spAutoFit/>
          </a:bodyPr>
          <a:lstStyle/>
          <a:p>
            <a:r>
              <a:rPr lang="en-US" sz="2000" dirty="0" smtClean="0"/>
              <a:t>When employees are under pressure to maintain output, immediate demands can squeeze out the change agenda. </a:t>
            </a:r>
          </a:p>
        </p:txBody>
      </p:sp>
      <p:pic>
        <p:nvPicPr>
          <p:cNvPr id="82948" name="Picture 4" descr="http://macmillan.captureweb.co.uk/assets/thumbnails/351/3/af15f51b1a823caf32a267d472f6bfec.jpg"/>
          <p:cNvPicPr>
            <a:picLocks noChangeAspect="1" noChangeArrowheads="1"/>
          </p:cNvPicPr>
          <p:nvPr/>
        </p:nvPicPr>
        <p:blipFill>
          <a:blip r:embed="rId2" cstate="print"/>
          <a:srcRect/>
          <a:stretch>
            <a:fillRect/>
          </a:stretch>
        </p:blipFill>
        <p:spPr bwMode="auto">
          <a:xfrm>
            <a:off x="5508104" y="2204864"/>
            <a:ext cx="2772519" cy="3434346"/>
          </a:xfrm>
          <a:prstGeom prst="rect">
            <a:avLst/>
          </a:prstGeom>
          <a:noFill/>
        </p:spPr>
      </p:pic>
      <p:sp>
        <p:nvSpPr>
          <p:cNvPr id="8" name="Rectangle 7"/>
          <p:cNvSpPr/>
          <p:nvPr/>
        </p:nvSpPr>
        <p:spPr>
          <a:xfrm>
            <a:off x="611560" y="3356992"/>
            <a:ext cx="4572000" cy="1323439"/>
          </a:xfrm>
          <a:prstGeom prst="rect">
            <a:avLst/>
          </a:prstGeom>
        </p:spPr>
        <p:txBody>
          <a:bodyPr>
            <a:spAutoFit/>
          </a:bodyPr>
          <a:lstStyle/>
          <a:p>
            <a:r>
              <a:rPr lang="en-US" sz="2000" dirty="0" smtClean="0"/>
              <a:t>But when people can observe their leaders’ active commitment to the change there is every chance that they will be motivated to persist with the change.</a:t>
            </a:r>
            <a:endParaRPr lang="en-GB" sz="2000" dirty="0"/>
          </a:p>
        </p:txBody>
      </p:sp>
      <p:sp>
        <p:nvSpPr>
          <p:cNvPr id="9"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algn="l" rtl="0"/>
            <a:r>
              <a:rPr lang="en-GB" sz="3200" b="1" kern="1600" baseline="0" dirty="0" smtClean="0">
                <a:effectLst/>
              </a:rPr>
              <a:t>Distributed leadership</a:t>
            </a:r>
          </a:p>
        </p:txBody>
      </p:sp>
      <p:sp>
        <p:nvSpPr>
          <p:cNvPr id="3" name="Text Placeholder 2"/>
          <p:cNvSpPr>
            <a:spLocks noGrp="1"/>
          </p:cNvSpPr>
          <p:nvPr>
            <p:ph type="body" idx="1"/>
          </p:nvPr>
        </p:nvSpPr>
        <p:spPr>
          <a:xfrm>
            <a:off x="457200" y="1600201"/>
            <a:ext cx="8229600" cy="2260848"/>
          </a:xfrm>
        </p:spPr>
        <p:txBody>
          <a:bodyPr>
            <a:normAutofit/>
          </a:bodyPr>
          <a:lstStyle/>
          <a:p>
            <a:r>
              <a:rPr lang="en-GB" sz="2400" baseline="0" dirty="0" smtClean="0"/>
              <a:t>Leadership is not the exclusive preserve of senior managers</a:t>
            </a:r>
          </a:p>
          <a:p>
            <a:r>
              <a:rPr lang="en-GB" sz="2400" baseline="0" dirty="0" smtClean="0"/>
              <a:t>Managers, throughout the system, have to accept that they have a leadership role to play  </a:t>
            </a:r>
          </a:p>
          <a:p>
            <a:r>
              <a:rPr lang="en-GB" sz="2400" baseline="0" dirty="0" smtClean="0"/>
              <a:t>The network of leaders need to share a common vision that is clear, consistent and inspiring.  </a:t>
            </a:r>
          </a:p>
        </p:txBody>
      </p:sp>
      <p:sp>
        <p:nvSpPr>
          <p:cNvPr id="4" name="Slide Number Placeholder 3"/>
          <p:cNvSpPr>
            <a:spLocks noGrp="1"/>
          </p:cNvSpPr>
          <p:nvPr>
            <p:ph type="sldNum" sz="quarter" idx="12"/>
          </p:nvPr>
        </p:nvSpPr>
        <p:spPr/>
        <p:txBody>
          <a:bodyPr/>
          <a:lstStyle/>
          <a:p>
            <a:fld id="{AFE0C293-CDB1-4BD7-9E0C-D82AD6389D10}" type="slidenum">
              <a:rPr lang="en-GB" smtClean="0"/>
              <a:pPr/>
              <a:t>12</a:t>
            </a:fld>
            <a:endParaRPr lang="en-GB"/>
          </a:p>
        </p:txBody>
      </p:sp>
      <p:grpSp>
        <p:nvGrpSpPr>
          <p:cNvPr id="11" name="Group 10"/>
          <p:cNvGrpSpPr/>
          <p:nvPr/>
        </p:nvGrpSpPr>
        <p:grpSpPr>
          <a:xfrm>
            <a:off x="4836252" y="3356992"/>
            <a:ext cx="3826884" cy="2664296"/>
            <a:chOff x="4836252" y="3356992"/>
            <a:chExt cx="3826884" cy="2664296"/>
          </a:xfrm>
        </p:grpSpPr>
        <p:pic>
          <p:nvPicPr>
            <p:cNvPr id="9" name="grid-item_A_129199" descr="http://macmillan.captureweb.co.uk/assets/thumbnails/431/3/e3d97ed3ee666299a207908db44a646b.jpg"/>
            <p:cNvPicPr/>
            <p:nvPr/>
          </p:nvPicPr>
          <p:blipFill>
            <a:blip r:embed="rId2" cstate="print"/>
            <a:srcRect/>
            <a:stretch>
              <a:fillRect/>
            </a:stretch>
          </p:blipFill>
          <p:spPr bwMode="auto">
            <a:xfrm>
              <a:off x="4860032" y="3356992"/>
              <a:ext cx="3803104" cy="2664296"/>
            </a:xfrm>
            <a:prstGeom prst="rect">
              <a:avLst/>
            </a:prstGeom>
            <a:noFill/>
            <a:ln w="9525">
              <a:noFill/>
              <a:miter lim="800000"/>
              <a:headEnd/>
              <a:tailEnd/>
            </a:ln>
          </p:spPr>
        </p:pic>
        <p:sp>
          <p:nvSpPr>
            <p:cNvPr id="10" name="Rectangle 9"/>
            <p:cNvSpPr/>
            <p:nvPr/>
          </p:nvSpPr>
          <p:spPr>
            <a:xfrm>
              <a:off x="4836252" y="5836622"/>
              <a:ext cx="599844" cy="184666"/>
            </a:xfrm>
            <a:prstGeom prst="rect">
              <a:avLst/>
            </a:prstGeom>
          </p:spPr>
          <p:txBody>
            <a:bodyPr wrap="none">
              <a:spAutoFit/>
            </a:bodyPr>
            <a:lstStyle/>
            <a:p>
              <a:r>
                <a:rPr lang="en-GB" sz="600" dirty="0" smtClean="0"/>
                <a:t>© </a:t>
              </a:r>
              <a:r>
                <a:rPr lang="en-GB" sz="600" dirty="0" err="1" smtClean="0"/>
                <a:t>Thinkstock</a:t>
              </a:r>
              <a:endParaRPr lang="en-GB" sz="600" dirty="0"/>
            </a:p>
          </p:txBody>
        </p:sp>
      </p:grpSp>
      <p:sp>
        <p:nvSpPr>
          <p:cNvPr id="12"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marR="0" algn="l" rtl="0"/>
            <a:r>
              <a:rPr lang="en-GB" sz="3200" b="1" kern="1600" baseline="0" dirty="0" smtClean="0">
                <a:effectLst/>
              </a:rPr>
              <a:t>The collective nature of leadership</a:t>
            </a:r>
          </a:p>
        </p:txBody>
      </p:sp>
      <p:sp>
        <p:nvSpPr>
          <p:cNvPr id="3" name="Text Placeholder 2"/>
          <p:cNvSpPr>
            <a:spLocks noGrp="1"/>
          </p:cNvSpPr>
          <p:nvPr>
            <p:ph type="body" idx="1"/>
          </p:nvPr>
        </p:nvSpPr>
        <p:spPr>
          <a:xfrm>
            <a:off x="360040" y="2492896"/>
            <a:ext cx="7452320" cy="1512168"/>
          </a:xfrm>
        </p:spPr>
        <p:txBody>
          <a:bodyPr>
            <a:normAutofit/>
          </a:bodyPr>
          <a:lstStyle/>
          <a:p>
            <a:pPr>
              <a:buNone/>
            </a:pPr>
            <a:r>
              <a:rPr lang="en-GB" sz="2400" baseline="0" dirty="0" smtClean="0"/>
              <a:t>	</a:t>
            </a:r>
            <a:r>
              <a:rPr lang="en-GB" sz="2000" baseline="0" dirty="0" smtClean="0"/>
              <a:t>Two factors determine whether it will be effective</a:t>
            </a:r>
            <a:r>
              <a:rPr lang="en-GB" sz="2400" baseline="0" dirty="0" smtClean="0"/>
              <a:t>:</a:t>
            </a:r>
          </a:p>
          <a:p>
            <a:pPr lvl="1"/>
            <a:r>
              <a:rPr lang="en-GB" sz="2000" b="1" baseline="0" dirty="0" smtClean="0">
                <a:solidFill>
                  <a:srgbClr val="C00000"/>
                </a:solidFill>
              </a:rPr>
              <a:t>Coheren</a:t>
            </a:r>
            <a:r>
              <a:rPr lang="en-GB" sz="2000" b="1" baseline="0" dirty="0" smtClean="0">
                <a:solidFill>
                  <a:srgbClr val="FF0000"/>
                </a:solidFill>
              </a:rPr>
              <a:t>ce</a:t>
            </a:r>
            <a:r>
              <a:rPr lang="en-GB" sz="2000" baseline="0" dirty="0" smtClean="0"/>
              <a:t> – the </a:t>
            </a:r>
            <a:r>
              <a:rPr lang="en-GB" sz="2000" dirty="0" smtClean="0"/>
              <a:t>level of unity in the leadership constellation</a:t>
            </a:r>
            <a:endParaRPr lang="en-GB" sz="2000" baseline="0" dirty="0" smtClean="0"/>
          </a:p>
          <a:p>
            <a:pPr lvl="1"/>
            <a:r>
              <a:rPr lang="en-GB" sz="2000" b="1" baseline="0" dirty="0" smtClean="0">
                <a:solidFill>
                  <a:srgbClr val="C00000"/>
                </a:solidFill>
              </a:rPr>
              <a:t>Fragility</a:t>
            </a:r>
            <a:r>
              <a:rPr lang="en-GB" sz="2000" baseline="0" dirty="0" smtClean="0"/>
              <a:t> – the stability of the leadership constellatio</a:t>
            </a:r>
            <a:r>
              <a:rPr lang="en-GB" sz="2200" baseline="0" dirty="0" smtClean="0"/>
              <a:t>n</a:t>
            </a:r>
          </a:p>
        </p:txBody>
      </p:sp>
      <p:sp>
        <p:nvSpPr>
          <p:cNvPr id="4" name="Slide Number Placeholder 3"/>
          <p:cNvSpPr>
            <a:spLocks noGrp="1"/>
          </p:cNvSpPr>
          <p:nvPr>
            <p:ph type="sldNum" sz="quarter" idx="12"/>
          </p:nvPr>
        </p:nvSpPr>
        <p:spPr/>
        <p:txBody>
          <a:bodyPr/>
          <a:lstStyle/>
          <a:p>
            <a:fld id="{AFE0C293-CDB1-4BD7-9E0C-D82AD6389D10}" type="slidenum">
              <a:rPr lang="en-GB" smtClean="0"/>
              <a:pPr/>
              <a:t>13</a:t>
            </a:fld>
            <a:endParaRPr lang="en-GB"/>
          </a:p>
        </p:txBody>
      </p:sp>
      <p:sp>
        <p:nvSpPr>
          <p:cNvPr id="21" name="Rectangle 20"/>
          <p:cNvSpPr/>
          <p:nvPr/>
        </p:nvSpPr>
        <p:spPr>
          <a:xfrm>
            <a:off x="611560" y="1340768"/>
            <a:ext cx="7848872" cy="1015663"/>
          </a:xfrm>
          <a:prstGeom prst="rect">
            <a:avLst/>
          </a:prstGeom>
        </p:spPr>
        <p:txBody>
          <a:bodyPr wrap="square">
            <a:spAutoFit/>
          </a:bodyPr>
          <a:lstStyle/>
          <a:p>
            <a:r>
              <a:rPr lang="en-GB" sz="2000" dirty="0" smtClean="0"/>
              <a:t>Collective leadership is required in those circumstances where a single individual is unable to formulate and implement a vision that is acceptable to a sufficient body of powerful stakeholders. </a:t>
            </a:r>
            <a:endParaRPr lang="en-GB" sz="2000" dirty="0"/>
          </a:p>
        </p:txBody>
      </p:sp>
      <p:sp>
        <p:nvSpPr>
          <p:cNvPr id="22" name="Rectangle 21"/>
          <p:cNvSpPr/>
          <p:nvPr/>
        </p:nvSpPr>
        <p:spPr>
          <a:xfrm>
            <a:off x="611560" y="3933056"/>
            <a:ext cx="6840760" cy="1323439"/>
          </a:xfrm>
          <a:prstGeom prst="rect">
            <a:avLst/>
          </a:prstGeom>
        </p:spPr>
        <p:txBody>
          <a:bodyPr wrap="square">
            <a:spAutoFit/>
          </a:bodyPr>
          <a:lstStyle/>
          <a:p>
            <a:r>
              <a:rPr lang="en-GB" sz="2000" dirty="0" smtClean="0"/>
              <a:t>Fragility can be defined in terms of three types of ‘coupling’:</a:t>
            </a:r>
          </a:p>
          <a:p>
            <a:pPr lvl="1">
              <a:buFont typeface="Arial" pitchFamily="34" charset="0"/>
              <a:buChar char="•"/>
            </a:pPr>
            <a:r>
              <a:rPr lang="en-GB" sz="2000" dirty="0" smtClean="0"/>
              <a:t>  Strategic</a:t>
            </a:r>
          </a:p>
          <a:p>
            <a:pPr lvl="1">
              <a:buFont typeface="Arial" pitchFamily="34" charset="0"/>
              <a:buChar char="•"/>
            </a:pPr>
            <a:r>
              <a:rPr lang="en-GB" sz="2000" dirty="0" smtClean="0"/>
              <a:t>  Organizational</a:t>
            </a:r>
          </a:p>
          <a:p>
            <a:pPr lvl="1">
              <a:buFont typeface="Arial" pitchFamily="34" charset="0"/>
              <a:buChar char="•"/>
            </a:pPr>
            <a:r>
              <a:rPr lang="en-GB" sz="2000" dirty="0" smtClean="0"/>
              <a:t>  Environmental   </a:t>
            </a:r>
          </a:p>
        </p:txBody>
      </p:sp>
      <p:grpSp>
        <p:nvGrpSpPr>
          <p:cNvPr id="25" name="Group 24"/>
          <p:cNvGrpSpPr/>
          <p:nvPr/>
        </p:nvGrpSpPr>
        <p:grpSpPr>
          <a:xfrm>
            <a:off x="5868144" y="4509120"/>
            <a:ext cx="2548880" cy="1917819"/>
            <a:chOff x="5868144" y="4509120"/>
            <a:chExt cx="2548880" cy="1917819"/>
          </a:xfrm>
        </p:grpSpPr>
        <p:pic>
          <p:nvPicPr>
            <p:cNvPr id="23" name="grid-item_A_75265" descr="http://macmillan.captureweb.co.uk/assets/thumbnails/251/3/6bb5e7ac643d1dd22dd9a13184751ebd.jpg"/>
            <p:cNvPicPr/>
            <p:nvPr/>
          </p:nvPicPr>
          <p:blipFill>
            <a:blip r:embed="rId2" cstate="print"/>
            <a:srcRect/>
            <a:stretch>
              <a:fillRect/>
            </a:stretch>
          </p:blipFill>
          <p:spPr bwMode="auto">
            <a:xfrm>
              <a:off x="5868144" y="4509120"/>
              <a:ext cx="2548880" cy="1917819"/>
            </a:xfrm>
            <a:prstGeom prst="rect">
              <a:avLst/>
            </a:prstGeom>
            <a:noFill/>
            <a:ln w="9525">
              <a:noFill/>
              <a:miter lim="800000"/>
              <a:headEnd/>
              <a:tailEnd/>
            </a:ln>
          </p:spPr>
        </p:pic>
        <p:sp>
          <p:nvSpPr>
            <p:cNvPr id="24" name="Rectangle 23"/>
            <p:cNvSpPr/>
            <p:nvPr/>
          </p:nvSpPr>
          <p:spPr>
            <a:xfrm>
              <a:off x="7380312" y="6237312"/>
              <a:ext cx="1024639" cy="184666"/>
            </a:xfrm>
            <a:prstGeom prst="rect">
              <a:avLst/>
            </a:prstGeom>
          </p:spPr>
          <p:txBody>
            <a:bodyPr wrap="none">
              <a:spAutoFit/>
            </a:bodyPr>
            <a:lstStyle/>
            <a:p>
              <a:r>
                <a:rPr lang="en-GB" sz="600" dirty="0" smtClean="0"/>
                <a:t>© </a:t>
              </a:r>
              <a:r>
                <a:rPr lang="en-GB" sz="600" dirty="0" err="1" smtClean="0"/>
                <a:t>PhotoDisc</a:t>
              </a:r>
              <a:r>
                <a:rPr lang="en-GB" sz="600" dirty="0" smtClean="0"/>
                <a:t>/Getty Images</a:t>
              </a:r>
              <a:endParaRPr lang="en-GB" sz="600" dirty="0"/>
            </a:p>
          </p:txBody>
        </p:sp>
      </p:grpSp>
      <p:sp>
        <p:nvSpPr>
          <p:cNvPr id="11"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 calcmode="lin" valueType="num">
                                      <p:cBhvr additive="base">
                                        <p:cTn id="2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xEl>
                                              <p:pRg st="1" end="1"/>
                                            </p:txEl>
                                          </p:spTgt>
                                        </p:tgtEl>
                                        <p:attrNameLst>
                                          <p:attrName>style.visibility</p:attrName>
                                        </p:attrNameLst>
                                      </p:cBhvr>
                                      <p:to>
                                        <p:strVal val="visible"/>
                                      </p:to>
                                    </p:set>
                                    <p:anim calcmode="lin" valueType="num">
                                      <p:cBhvr additive="base">
                                        <p:cTn id="2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 calcmode="lin" valueType="num">
                                      <p:cBhvr additive="base">
                                        <p:cTn id="33"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xEl>
                                              <p:pRg st="3" end="3"/>
                                            </p:txEl>
                                          </p:spTgt>
                                        </p:tgtEl>
                                        <p:attrNameLst>
                                          <p:attrName>style.visibility</p:attrName>
                                        </p:attrNameLst>
                                      </p:cBhvr>
                                      <p:to>
                                        <p:strVal val="visible"/>
                                      </p:to>
                                    </p:set>
                                    <p:anim calcmode="lin" valueType="num">
                                      <p:cBhvr additive="base">
                                        <p:cTn id="37"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algn="l" rtl="0"/>
            <a:r>
              <a:rPr lang="en-GB" sz="3200" b="1" kern="1600" baseline="0" dirty="0" smtClean="0">
                <a:effectLst/>
              </a:rPr>
              <a:t>Strategic coupling </a:t>
            </a:r>
          </a:p>
        </p:txBody>
      </p:sp>
      <p:sp>
        <p:nvSpPr>
          <p:cNvPr id="3" name="Text Placeholder 2"/>
          <p:cNvSpPr>
            <a:spLocks noGrp="1"/>
          </p:cNvSpPr>
          <p:nvPr>
            <p:ph type="body" idx="1"/>
          </p:nvPr>
        </p:nvSpPr>
        <p:spPr>
          <a:xfrm>
            <a:off x="428596" y="2000241"/>
            <a:ext cx="8229600" cy="3372976"/>
          </a:xfrm>
        </p:spPr>
        <p:txBody>
          <a:bodyPr/>
          <a:lstStyle/>
          <a:p>
            <a:pPr marR="0" lvl="1" rtl="0"/>
            <a:r>
              <a:rPr lang="en-GB" sz="2400" baseline="0" dirty="0" smtClean="0"/>
              <a:t>The internal harmony between members of the leadership constellation</a:t>
            </a:r>
            <a:r>
              <a:rPr lang="en-GB" baseline="0" dirty="0" smtClean="0"/>
              <a:t> </a:t>
            </a:r>
          </a:p>
        </p:txBody>
      </p:sp>
      <p:sp>
        <p:nvSpPr>
          <p:cNvPr id="4" name="Slide Number Placeholder 3"/>
          <p:cNvSpPr>
            <a:spLocks noGrp="1"/>
          </p:cNvSpPr>
          <p:nvPr>
            <p:ph type="sldNum" sz="quarter" idx="12"/>
          </p:nvPr>
        </p:nvSpPr>
        <p:spPr/>
        <p:txBody>
          <a:bodyPr/>
          <a:lstStyle/>
          <a:p>
            <a:fld id="{AFE0C293-CDB1-4BD7-9E0C-D82AD6389D10}" type="slidenum">
              <a:rPr lang="en-GB" smtClean="0"/>
              <a:pPr/>
              <a:t>14</a:t>
            </a:fld>
            <a:endParaRPr lang="en-GB"/>
          </a:p>
        </p:txBody>
      </p:sp>
      <p:grpSp>
        <p:nvGrpSpPr>
          <p:cNvPr id="3074" name="Group 2"/>
          <p:cNvGrpSpPr>
            <a:grpSpLocks/>
          </p:cNvGrpSpPr>
          <p:nvPr/>
        </p:nvGrpSpPr>
        <p:grpSpPr bwMode="auto">
          <a:xfrm>
            <a:off x="5000628" y="2928934"/>
            <a:ext cx="1785950" cy="1785950"/>
            <a:chOff x="6588" y="14011"/>
            <a:chExt cx="1084" cy="1120"/>
          </a:xfrm>
        </p:grpSpPr>
        <p:grpSp>
          <p:nvGrpSpPr>
            <p:cNvPr id="3075" name="Group 3"/>
            <p:cNvGrpSpPr>
              <a:grpSpLocks/>
            </p:cNvGrpSpPr>
            <p:nvPr/>
          </p:nvGrpSpPr>
          <p:grpSpPr bwMode="auto">
            <a:xfrm>
              <a:off x="6588" y="14011"/>
              <a:ext cx="1084" cy="1120"/>
              <a:chOff x="9309" y="4443"/>
              <a:chExt cx="1084" cy="1120"/>
            </a:xfrm>
          </p:grpSpPr>
          <p:sp>
            <p:nvSpPr>
              <p:cNvPr id="3076" name="Oval 4"/>
              <p:cNvSpPr>
                <a:spLocks noChangeArrowheads="1"/>
              </p:cNvSpPr>
              <p:nvPr/>
            </p:nvSpPr>
            <p:spPr bwMode="auto">
              <a:xfrm>
                <a:off x="9309" y="4443"/>
                <a:ext cx="1084" cy="1120"/>
              </a:xfrm>
              <a:prstGeom prst="ellipse">
                <a:avLst/>
              </a:pr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7" name="Oval 5"/>
              <p:cNvSpPr>
                <a:spLocks noChangeArrowheads="1"/>
              </p:cNvSpPr>
              <p:nvPr/>
            </p:nvSpPr>
            <p:spPr bwMode="auto">
              <a:xfrm>
                <a:off x="9715" y="4562"/>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8" name="Oval 6"/>
              <p:cNvSpPr>
                <a:spLocks noChangeArrowheads="1"/>
              </p:cNvSpPr>
              <p:nvPr/>
            </p:nvSpPr>
            <p:spPr bwMode="auto">
              <a:xfrm>
                <a:off x="9955" y="4802"/>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9" name="Oval 7"/>
              <p:cNvSpPr>
                <a:spLocks noChangeArrowheads="1"/>
              </p:cNvSpPr>
              <p:nvPr/>
            </p:nvSpPr>
            <p:spPr bwMode="auto">
              <a:xfrm>
                <a:off x="9433" y="4824"/>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0" name="Oval 8"/>
              <p:cNvSpPr>
                <a:spLocks noChangeArrowheads="1"/>
              </p:cNvSpPr>
              <p:nvPr/>
            </p:nvSpPr>
            <p:spPr bwMode="auto">
              <a:xfrm>
                <a:off x="9550" y="5146"/>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1" name="Oval 9"/>
              <p:cNvSpPr>
                <a:spLocks noChangeArrowheads="1"/>
              </p:cNvSpPr>
              <p:nvPr/>
            </p:nvSpPr>
            <p:spPr bwMode="auto">
              <a:xfrm>
                <a:off x="9912" y="5146"/>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82" name="Group 10"/>
            <p:cNvGrpSpPr>
              <a:grpSpLocks/>
            </p:cNvGrpSpPr>
            <p:nvPr/>
          </p:nvGrpSpPr>
          <p:grpSpPr bwMode="auto">
            <a:xfrm rot="-183522">
              <a:off x="6829" y="14282"/>
              <a:ext cx="582" cy="524"/>
              <a:chOff x="10802" y="3277"/>
              <a:chExt cx="582" cy="524"/>
            </a:xfrm>
          </p:grpSpPr>
          <p:cxnSp>
            <p:nvCxnSpPr>
              <p:cNvPr id="3083" name="AutoShape 11"/>
              <p:cNvCxnSpPr>
                <a:cxnSpLocks noChangeShapeType="1"/>
              </p:cNvCxnSpPr>
              <p:nvPr/>
            </p:nvCxnSpPr>
            <p:spPr bwMode="auto">
              <a:xfrm flipH="1">
                <a:off x="10967" y="3299"/>
                <a:ext cx="117" cy="502"/>
              </a:xfrm>
              <a:prstGeom prst="straightConnector1">
                <a:avLst/>
              </a:prstGeom>
              <a:noFill/>
              <a:ln w="12700">
                <a:solidFill>
                  <a:srgbClr val="000000"/>
                </a:solidFill>
                <a:round/>
                <a:headEnd/>
                <a:tailEnd/>
              </a:ln>
            </p:spPr>
          </p:cxnSp>
          <p:grpSp>
            <p:nvGrpSpPr>
              <p:cNvPr id="3084" name="Group 12"/>
              <p:cNvGrpSpPr>
                <a:grpSpLocks/>
              </p:cNvGrpSpPr>
              <p:nvPr/>
            </p:nvGrpSpPr>
            <p:grpSpPr bwMode="auto">
              <a:xfrm>
                <a:off x="10802" y="3277"/>
                <a:ext cx="582" cy="524"/>
                <a:chOff x="9550" y="4717"/>
                <a:chExt cx="582" cy="524"/>
              </a:xfrm>
            </p:grpSpPr>
            <p:cxnSp>
              <p:nvCxnSpPr>
                <p:cNvPr id="3085" name="AutoShape 13"/>
                <p:cNvCxnSpPr>
                  <a:cxnSpLocks noChangeShapeType="1"/>
                </p:cNvCxnSpPr>
                <p:nvPr/>
              </p:nvCxnSpPr>
              <p:spPr bwMode="auto">
                <a:xfrm>
                  <a:off x="9832" y="4717"/>
                  <a:ext cx="165" cy="502"/>
                </a:xfrm>
                <a:prstGeom prst="straightConnector1">
                  <a:avLst/>
                </a:prstGeom>
                <a:noFill/>
                <a:ln w="12700">
                  <a:solidFill>
                    <a:srgbClr val="000000"/>
                  </a:solidFill>
                  <a:round/>
                  <a:headEnd/>
                  <a:tailEnd/>
                </a:ln>
              </p:spPr>
            </p:cxnSp>
            <p:cxnSp>
              <p:nvCxnSpPr>
                <p:cNvPr id="3086" name="AutoShape 14"/>
                <p:cNvCxnSpPr>
                  <a:cxnSpLocks noChangeShapeType="1"/>
                </p:cNvCxnSpPr>
                <p:nvPr/>
              </p:nvCxnSpPr>
              <p:spPr bwMode="auto">
                <a:xfrm>
                  <a:off x="9550" y="4957"/>
                  <a:ext cx="582" cy="0"/>
                </a:xfrm>
                <a:prstGeom prst="straightConnector1">
                  <a:avLst/>
                </a:prstGeom>
                <a:noFill/>
                <a:ln w="12700">
                  <a:solidFill>
                    <a:srgbClr val="000000"/>
                  </a:solidFill>
                  <a:round/>
                  <a:headEnd/>
                  <a:tailEnd/>
                </a:ln>
              </p:spPr>
            </p:cxnSp>
            <p:cxnSp>
              <p:nvCxnSpPr>
                <p:cNvPr id="3087" name="AutoShape 15"/>
                <p:cNvCxnSpPr>
                  <a:cxnSpLocks noChangeShapeType="1"/>
                </p:cNvCxnSpPr>
                <p:nvPr/>
              </p:nvCxnSpPr>
              <p:spPr bwMode="auto">
                <a:xfrm>
                  <a:off x="9550" y="4957"/>
                  <a:ext cx="447" cy="262"/>
                </a:xfrm>
                <a:prstGeom prst="straightConnector1">
                  <a:avLst/>
                </a:prstGeom>
                <a:noFill/>
                <a:ln w="12700">
                  <a:solidFill>
                    <a:srgbClr val="000000"/>
                  </a:solidFill>
                  <a:round/>
                  <a:headEnd/>
                  <a:tailEnd/>
                </a:ln>
              </p:spPr>
            </p:cxnSp>
            <p:cxnSp>
              <p:nvCxnSpPr>
                <p:cNvPr id="3088" name="AutoShape 16"/>
                <p:cNvCxnSpPr>
                  <a:cxnSpLocks noChangeShapeType="1"/>
                </p:cNvCxnSpPr>
                <p:nvPr/>
              </p:nvCxnSpPr>
              <p:spPr bwMode="auto">
                <a:xfrm>
                  <a:off x="9550" y="4979"/>
                  <a:ext cx="165" cy="262"/>
                </a:xfrm>
                <a:prstGeom prst="straightConnector1">
                  <a:avLst/>
                </a:prstGeom>
                <a:noFill/>
                <a:ln w="12700">
                  <a:solidFill>
                    <a:srgbClr val="000000"/>
                  </a:solidFill>
                  <a:round/>
                  <a:headEnd/>
                  <a:tailEnd/>
                </a:ln>
              </p:spPr>
            </p:cxnSp>
            <p:cxnSp>
              <p:nvCxnSpPr>
                <p:cNvPr id="3089" name="AutoShape 17"/>
                <p:cNvCxnSpPr>
                  <a:cxnSpLocks noChangeShapeType="1"/>
                </p:cNvCxnSpPr>
                <p:nvPr/>
              </p:nvCxnSpPr>
              <p:spPr bwMode="auto">
                <a:xfrm flipV="1">
                  <a:off x="9550" y="4717"/>
                  <a:ext cx="282" cy="240"/>
                </a:xfrm>
                <a:prstGeom prst="straightConnector1">
                  <a:avLst/>
                </a:prstGeom>
                <a:noFill/>
                <a:ln w="12700">
                  <a:solidFill>
                    <a:srgbClr val="000000"/>
                  </a:solidFill>
                  <a:round/>
                  <a:headEnd/>
                  <a:tailEnd/>
                </a:ln>
              </p:spPr>
            </p:cxnSp>
            <p:cxnSp>
              <p:nvCxnSpPr>
                <p:cNvPr id="3090" name="AutoShape 18"/>
                <p:cNvCxnSpPr>
                  <a:cxnSpLocks noChangeShapeType="1"/>
                </p:cNvCxnSpPr>
                <p:nvPr/>
              </p:nvCxnSpPr>
              <p:spPr bwMode="auto">
                <a:xfrm>
                  <a:off x="9832" y="4717"/>
                  <a:ext cx="300" cy="262"/>
                </a:xfrm>
                <a:prstGeom prst="straightConnector1">
                  <a:avLst/>
                </a:prstGeom>
                <a:noFill/>
                <a:ln w="12700">
                  <a:solidFill>
                    <a:srgbClr val="000000"/>
                  </a:solidFill>
                  <a:round/>
                  <a:headEnd/>
                  <a:tailEnd/>
                </a:ln>
              </p:spPr>
            </p:cxnSp>
            <p:cxnSp>
              <p:nvCxnSpPr>
                <p:cNvPr id="3091" name="AutoShape 19"/>
                <p:cNvCxnSpPr>
                  <a:cxnSpLocks noChangeShapeType="1"/>
                </p:cNvCxnSpPr>
                <p:nvPr/>
              </p:nvCxnSpPr>
              <p:spPr bwMode="auto">
                <a:xfrm flipH="1">
                  <a:off x="9997" y="4979"/>
                  <a:ext cx="135" cy="240"/>
                </a:xfrm>
                <a:prstGeom prst="straightConnector1">
                  <a:avLst/>
                </a:prstGeom>
                <a:noFill/>
                <a:ln w="12700">
                  <a:solidFill>
                    <a:srgbClr val="000000"/>
                  </a:solidFill>
                  <a:round/>
                  <a:headEnd/>
                  <a:tailEnd/>
                </a:ln>
              </p:spPr>
            </p:cxnSp>
            <p:cxnSp>
              <p:nvCxnSpPr>
                <p:cNvPr id="3092" name="AutoShape 20"/>
                <p:cNvCxnSpPr>
                  <a:cxnSpLocks noChangeShapeType="1"/>
                </p:cNvCxnSpPr>
                <p:nvPr/>
              </p:nvCxnSpPr>
              <p:spPr bwMode="auto">
                <a:xfrm flipV="1">
                  <a:off x="9715" y="5219"/>
                  <a:ext cx="282" cy="22"/>
                </a:xfrm>
                <a:prstGeom prst="straightConnector1">
                  <a:avLst/>
                </a:prstGeom>
                <a:noFill/>
                <a:ln w="12700">
                  <a:solidFill>
                    <a:srgbClr val="000000"/>
                  </a:solidFill>
                  <a:round/>
                  <a:headEnd/>
                  <a:tailEnd/>
                </a:ln>
              </p:spPr>
            </p:cxnSp>
          </p:grpSp>
        </p:grpSp>
      </p:grpSp>
      <p:sp>
        <p:nvSpPr>
          <p:cNvPr id="25"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algn="l" rtl="0"/>
            <a:r>
              <a:rPr lang="en-GB" sz="3200" b="1" kern="1600" baseline="0" dirty="0" smtClean="0">
                <a:effectLst/>
              </a:rPr>
              <a:t>Organisational coupling</a:t>
            </a:r>
          </a:p>
        </p:txBody>
      </p:sp>
      <p:sp>
        <p:nvSpPr>
          <p:cNvPr id="3" name="Text Placeholder 2"/>
          <p:cNvSpPr>
            <a:spLocks noGrp="1"/>
          </p:cNvSpPr>
          <p:nvPr>
            <p:ph type="body" idx="1"/>
          </p:nvPr>
        </p:nvSpPr>
        <p:spPr/>
        <p:txBody>
          <a:bodyPr>
            <a:normAutofit/>
          </a:bodyPr>
          <a:lstStyle/>
          <a:p>
            <a:pPr marR="0" lvl="1" rtl="0"/>
            <a:r>
              <a:rPr lang="en-GB" sz="2400" baseline="0" dirty="0" smtClean="0"/>
              <a:t>The relationship between members of the leadership constellation and their organisational constituencies</a:t>
            </a:r>
          </a:p>
        </p:txBody>
      </p:sp>
      <p:sp>
        <p:nvSpPr>
          <p:cNvPr id="4" name="Slide Number Placeholder 3"/>
          <p:cNvSpPr>
            <a:spLocks noGrp="1"/>
          </p:cNvSpPr>
          <p:nvPr>
            <p:ph type="sldNum" sz="quarter" idx="12"/>
          </p:nvPr>
        </p:nvSpPr>
        <p:spPr/>
        <p:txBody>
          <a:bodyPr/>
          <a:lstStyle/>
          <a:p>
            <a:fld id="{AFE0C293-CDB1-4BD7-9E0C-D82AD6389D10}" type="slidenum">
              <a:rPr lang="en-GB" smtClean="0"/>
              <a:pPr/>
              <a:t>15</a:t>
            </a:fld>
            <a:endParaRPr lang="en-GB"/>
          </a:p>
        </p:txBody>
      </p:sp>
      <p:grpSp>
        <p:nvGrpSpPr>
          <p:cNvPr id="4098" name="Group 2"/>
          <p:cNvGrpSpPr>
            <a:grpSpLocks/>
          </p:cNvGrpSpPr>
          <p:nvPr/>
        </p:nvGrpSpPr>
        <p:grpSpPr bwMode="auto">
          <a:xfrm>
            <a:off x="4071934" y="2928934"/>
            <a:ext cx="3619516" cy="2357454"/>
            <a:chOff x="4946" y="9818"/>
            <a:chExt cx="2214" cy="1483"/>
          </a:xfrm>
        </p:grpSpPr>
        <p:grpSp>
          <p:nvGrpSpPr>
            <p:cNvPr id="4099" name="Group 3"/>
            <p:cNvGrpSpPr>
              <a:grpSpLocks/>
            </p:cNvGrpSpPr>
            <p:nvPr/>
          </p:nvGrpSpPr>
          <p:grpSpPr bwMode="auto">
            <a:xfrm>
              <a:off x="5531" y="9818"/>
              <a:ext cx="1084" cy="1120"/>
              <a:chOff x="9309" y="4443"/>
              <a:chExt cx="1084" cy="1120"/>
            </a:xfrm>
          </p:grpSpPr>
          <p:sp>
            <p:nvSpPr>
              <p:cNvPr id="4100" name="Oval 4"/>
              <p:cNvSpPr>
                <a:spLocks noChangeArrowheads="1"/>
              </p:cNvSpPr>
              <p:nvPr/>
            </p:nvSpPr>
            <p:spPr bwMode="auto">
              <a:xfrm>
                <a:off x="9309" y="4443"/>
                <a:ext cx="1084" cy="1120"/>
              </a:xfrm>
              <a:prstGeom prst="ellipse">
                <a:avLst/>
              </a:pr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1" name="Oval 5"/>
              <p:cNvSpPr>
                <a:spLocks noChangeArrowheads="1"/>
              </p:cNvSpPr>
              <p:nvPr/>
            </p:nvSpPr>
            <p:spPr bwMode="auto">
              <a:xfrm>
                <a:off x="9715" y="4562"/>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2" name="Oval 6"/>
              <p:cNvSpPr>
                <a:spLocks noChangeArrowheads="1"/>
              </p:cNvSpPr>
              <p:nvPr/>
            </p:nvSpPr>
            <p:spPr bwMode="auto">
              <a:xfrm>
                <a:off x="9955" y="4802"/>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3" name="Oval 7"/>
              <p:cNvSpPr>
                <a:spLocks noChangeArrowheads="1"/>
              </p:cNvSpPr>
              <p:nvPr/>
            </p:nvSpPr>
            <p:spPr bwMode="auto">
              <a:xfrm>
                <a:off x="9433" y="4824"/>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4" name="Oval 8"/>
              <p:cNvSpPr>
                <a:spLocks noChangeArrowheads="1"/>
              </p:cNvSpPr>
              <p:nvPr/>
            </p:nvSpPr>
            <p:spPr bwMode="auto">
              <a:xfrm>
                <a:off x="9550" y="5146"/>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5" name="Oval 9"/>
              <p:cNvSpPr>
                <a:spLocks noChangeArrowheads="1"/>
              </p:cNvSpPr>
              <p:nvPr/>
            </p:nvSpPr>
            <p:spPr bwMode="auto">
              <a:xfrm>
                <a:off x="9912" y="5146"/>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06" name="Group 10"/>
            <p:cNvGrpSpPr>
              <a:grpSpLocks/>
            </p:cNvGrpSpPr>
            <p:nvPr/>
          </p:nvGrpSpPr>
          <p:grpSpPr bwMode="auto">
            <a:xfrm>
              <a:off x="4946" y="10336"/>
              <a:ext cx="429" cy="411"/>
              <a:chOff x="8497" y="10664"/>
              <a:chExt cx="429" cy="411"/>
            </a:xfrm>
          </p:grpSpPr>
          <p:sp>
            <p:nvSpPr>
              <p:cNvPr id="4107" name="Oval 11"/>
              <p:cNvSpPr>
                <a:spLocks noChangeArrowheads="1"/>
              </p:cNvSpPr>
              <p:nvPr/>
            </p:nvSpPr>
            <p:spPr bwMode="auto">
              <a:xfrm>
                <a:off x="8640" y="1066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8" name="Oval 12"/>
              <p:cNvSpPr>
                <a:spLocks noChangeArrowheads="1"/>
              </p:cNvSpPr>
              <p:nvPr/>
            </p:nvSpPr>
            <p:spPr bwMode="auto">
              <a:xfrm>
                <a:off x="8783" y="10747"/>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9" name="Oval 13"/>
              <p:cNvSpPr>
                <a:spLocks noChangeArrowheads="1"/>
              </p:cNvSpPr>
              <p:nvPr/>
            </p:nvSpPr>
            <p:spPr bwMode="auto">
              <a:xfrm>
                <a:off x="8497" y="10773"/>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0" name="Oval 14"/>
              <p:cNvSpPr>
                <a:spLocks noChangeArrowheads="1"/>
              </p:cNvSpPr>
              <p:nvPr/>
            </p:nvSpPr>
            <p:spPr bwMode="auto">
              <a:xfrm>
                <a:off x="8715" y="1090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1" name="Oval 15"/>
              <p:cNvSpPr>
                <a:spLocks noChangeArrowheads="1"/>
              </p:cNvSpPr>
              <p:nvPr/>
            </p:nvSpPr>
            <p:spPr bwMode="auto">
              <a:xfrm>
                <a:off x="8562" y="10918"/>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2" name="Oval 16"/>
              <p:cNvSpPr>
                <a:spLocks noChangeArrowheads="1"/>
              </p:cNvSpPr>
              <p:nvPr/>
            </p:nvSpPr>
            <p:spPr bwMode="auto">
              <a:xfrm>
                <a:off x="8640" y="10801"/>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13" name="Group 17"/>
            <p:cNvGrpSpPr>
              <a:grpSpLocks/>
            </p:cNvGrpSpPr>
            <p:nvPr/>
          </p:nvGrpSpPr>
          <p:grpSpPr bwMode="auto">
            <a:xfrm>
              <a:off x="5375" y="10890"/>
              <a:ext cx="429" cy="411"/>
              <a:chOff x="8497" y="10664"/>
              <a:chExt cx="429" cy="411"/>
            </a:xfrm>
          </p:grpSpPr>
          <p:sp>
            <p:nvSpPr>
              <p:cNvPr id="4114" name="Oval 18"/>
              <p:cNvSpPr>
                <a:spLocks noChangeArrowheads="1"/>
              </p:cNvSpPr>
              <p:nvPr/>
            </p:nvSpPr>
            <p:spPr bwMode="auto">
              <a:xfrm>
                <a:off x="8640" y="1066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5" name="Oval 19"/>
              <p:cNvSpPr>
                <a:spLocks noChangeArrowheads="1"/>
              </p:cNvSpPr>
              <p:nvPr/>
            </p:nvSpPr>
            <p:spPr bwMode="auto">
              <a:xfrm>
                <a:off x="8783" y="10747"/>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6" name="Oval 20"/>
              <p:cNvSpPr>
                <a:spLocks noChangeArrowheads="1"/>
              </p:cNvSpPr>
              <p:nvPr/>
            </p:nvSpPr>
            <p:spPr bwMode="auto">
              <a:xfrm>
                <a:off x="8497" y="10773"/>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7" name="Oval 21"/>
              <p:cNvSpPr>
                <a:spLocks noChangeArrowheads="1"/>
              </p:cNvSpPr>
              <p:nvPr/>
            </p:nvSpPr>
            <p:spPr bwMode="auto">
              <a:xfrm>
                <a:off x="8715" y="1090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8" name="Oval 22"/>
              <p:cNvSpPr>
                <a:spLocks noChangeArrowheads="1"/>
              </p:cNvSpPr>
              <p:nvPr/>
            </p:nvSpPr>
            <p:spPr bwMode="auto">
              <a:xfrm>
                <a:off x="8562" y="10918"/>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9" name="Oval 23"/>
              <p:cNvSpPr>
                <a:spLocks noChangeArrowheads="1"/>
              </p:cNvSpPr>
              <p:nvPr/>
            </p:nvSpPr>
            <p:spPr bwMode="auto">
              <a:xfrm>
                <a:off x="8640" y="10801"/>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20" name="Group 24"/>
            <p:cNvGrpSpPr>
              <a:grpSpLocks/>
            </p:cNvGrpSpPr>
            <p:nvPr/>
          </p:nvGrpSpPr>
          <p:grpSpPr bwMode="auto">
            <a:xfrm>
              <a:off x="6731" y="10219"/>
              <a:ext cx="429" cy="411"/>
              <a:chOff x="8497" y="10664"/>
              <a:chExt cx="429" cy="411"/>
            </a:xfrm>
          </p:grpSpPr>
          <p:sp>
            <p:nvSpPr>
              <p:cNvPr id="4121" name="Oval 25"/>
              <p:cNvSpPr>
                <a:spLocks noChangeArrowheads="1"/>
              </p:cNvSpPr>
              <p:nvPr/>
            </p:nvSpPr>
            <p:spPr bwMode="auto">
              <a:xfrm>
                <a:off x="8640" y="1066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2" name="Oval 26"/>
              <p:cNvSpPr>
                <a:spLocks noChangeArrowheads="1"/>
              </p:cNvSpPr>
              <p:nvPr/>
            </p:nvSpPr>
            <p:spPr bwMode="auto">
              <a:xfrm>
                <a:off x="8783" y="10747"/>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3" name="Oval 27"/>
              <p:cNvSpPr>
                <a:spLocks noChangeArrowheads="1"/>
              </p:cNvSpPr>
              <p:nvPr/>
            </p:nvSpPr>
            <p:spPr bwMode="auto">
              <a:xfrm>
                <a:off x="8497" y="10773"/>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4" name="Oval 28"/>
              <p:cNvSpPr>
                <a:spLocks noChangeArrowheads="1"/>
              </p:cNvSpPr>
              <p:nvPr/>
            </p:nvSpPr>
            <p:spPr bwMode="auto">
              <a:xfrm>
                <a:off x="8715" y="1090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5" name="Oval 29"/>
              <p:cNvSpPr>
                <a:spLocks noChangeArrowheads="1"/>
              </p:cNvSpPr>
              <p:nvPr/>
            </p:nvSpPr>
            <p:spPr bwMode="auto">
              <a:xfrm>
                <a:off x="8562" y="10918"/>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6" name="Oval 30"/>
              <p:cNvSpPr>
                <a:spLocks noChangeArrowheads="1"/>
              </p:cNvSpPr>
              <p:nvPr/>
            </p:nvSpPr>
            <p:spPr bwMode="auto">
              <a:xfrm>
                <a:off x="8640" y="10801"/>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127" name="Group 31"/>
            <p:cNvGrpSpPr>
              <a:grpSpLocks/>
            </p:cNvGrpSpPr>
            <p:nvPr/>
          </p:nvGrpSpPr>
          <p:grpSpPr bwMode="auto">
            <a:xfrm>
              <a:off x="6464" y="10773"/>
              <a:ext cx="429" cy="411"/>
              <a:chOff x="8497" y="10664"/>
              <a:chExt cx="429" cy="411"/>
            </a:xfrm>
          </p:grpSpPr>
          <p:sp>
            <p:nvSpPr>
              <p:cNvPr id="4128" name="Oval 32"/>
              <p:cNvSpPr>
                <a:spLocks noChangeArrowheads="1"/>
              </p:cNvSpPr>
              <p:nvPr/>
            </p:nvSpPr>
            <p:spPr bwMode="auto">
              <a:xfrm>
                <a:off x="8640" y="1066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9" name="Oval 33"/>
              <p:cNvSpPr>
                <a:spLocks noChangeArrowheads="1"/>
              </p:cNvSpPr>
              <p:nvPr/>
            </p:nvSpPr>
            <p:spPr bwMode="auto">
              <a:xfrm>
                <a:off x="8783" y="10747"/>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0" name="Oval 34"/>
              <p:cNvSpPr>
                <a:spLocks noChangeArrowheads="1"/>
              </p:cNvSpPr>
              <p:nvPr/>
            </p:nvSpPr>
            <p:spPr bwMode="auto">
              <a:xfrm>
                <a:off x="8497" y="10773"/>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1" name="Oval 35"/>
              <p:cNvSpPr>
                <a:spLocks noChangeArrowheads="1"/>
              </p:cNvSpPr>
              <p:nvPr/>
            </p:nvSpPr>
            <p:spPr bwMode="auto">
              <a:xfrm>
                <a:off x="8715" y="1090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2" name="Oval 36"/>
              <p:cNvSpPr>
                <a:spLocks noChangeArrowheads="1"/>
              </p:cNvSpPr>
              <p:nvPr/>
            </p:nvSpPr>
            <p:spPr bwMode="auto">
              <a:xfrm>
                <a:off x="8562" y="10918"/>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3" name="Oval 37"/>
              <p:cNvSpPr>
                <a:spLocks noChangeArrowheads="1"/>
              </p:cNvSpPr>
              <p:nvPr/>
            </p:nvSpPr>
            <p:spPr bwMode="auto">
              <a:xfrm>
                <a:off x="8640" y="10801"/>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4134" name="AutoShape 38"/>
            <p:cNvCxnSpPr>
              <a:cxnSpLocks noChangeShapeType="1"/>
            </p:cNvCxnSpPr>
            <p:nvPr/>
          </p:nvCxnSpPr>
          <p:spPr bwMode="auto">
            <a:xfrm flipV="1">
              <a:off x="5232" y="10356"/>
              <a:ext cx="504" cy="165"/>
            </a:xfrm>
            <a:prstGeom prst="straightConnector1">
              <a:avLst/>
            </a:prstGeom>
            <a:noFill/>
            <a:ln w="9525">
              <a:solidFill>
                <a:srgbClr val="000000"/>
              </a:solidFill>
              <a:round/>
              <a:headEnd type="triangle" w="med" len="med"/>
              <a:tailEnd type="triangle" w="med" len="med"/>
            </a:ln>
          </p:spPr>
        </p:cxnSp>
        <p:cxnSp>
          <p:nvCxnSpPr>
            <p:cNvPr id="4135" name="AutoShape 39"/>
            <p:cNvCxnSpPr>
              <a:cxnSpLocks noChangeShapeType="1"/>
            </p:cNvCxnSpPr>
            <p:nvPr/>
          </p:nvCxnSpPr>
          <p:spPr bwMode="auto">
            <a:xfrm flipH="1" flipV="1">
              <a:off x="6336" y="10670"/>
              <a:ext cx="320" cy="303"/>
            </a:xfrm>
            <a:prstGeom prst="straightConnector1">
              <a:avLst/>
            </a:prstGeom>
            <a:noFill/>
            <a:ln w="9525">
              <a:solidFill>
                <a:srgbClr val="000000"/>
              </a:solidFill>
              <a:round/>
              <a:headEnd type="triangle" w="med" len="med"/>
              <a:tailEnd type="triangle" w="med" len="med"/>
            </a:ln>
          </p:spPr>
        </p:cxnSp>
        <p:cxnSp>
          <p:nvCxnSpPr>
            <p:cNvPr id="4136" name="AutoShape 40"/>
            <p:cNvCxnSpPr>
              <a:cxnSpLocks noChangeShapeType="1"/>
            </p:cNvCxnSpPr>
            <p:nvPr/>
          </p:nvCxnSpPr>
          <p:spPr bwMode="auto">
            <a:xfrm flipV="1">
              <a:off x="5645" y="10670"/>
              <a:ext cx="262" cy="363"/>
            </a:xfrm>
            <a:prstGeom prst="straightConnector1">
              <a:avLst/>
            </a:prstGeom>
            <a:noFill/>
            <a:ln w="9525">
              <a:solidFill>
                <a:srgbClr val="000000"/>
              </a:solidFill>
              <a:round/>
              <a:headEnd type="triangle" w="med" len="med"/>
              <a:tailEnd type="triangle" w="med" len="med"/>
            </a:ln>
          </p:spPr>
        </p:cxnSp>
        <p:cxnSp>
          <p:nvCxnSpPr>
            <p:cNvPr id="4137" name="AutoShape 41"/>
            <p:cNvCxnSpPr>
              <a:cxnSpLocks noChangeShapeType="1"/>
            </p:cNvCxnSpPr>
            <p:nvPr/>
          </p:nvCxnSpPr>
          <p:spPr bwMode="auto">
            <a:xfrm>
              <a:off x="6416" y="10328"/>
              <a:ext cx="504" cy="83"/>
            </a:xfrm>
            <a:prstGeom prst="straightConnector1">
              <a:avLst/>
            </a:prstGeom>
            <a:noFill/>
            <a:ln w="9525">
              <a:solidFill>
                <a:srgbClr val="000000"/>
              </a:solidFill>
              <a:round/>
              <a:headEnd type="triangle" w="med" len="med"/>
              <a:tailEnd type="triangle" w="med" len="med"/>
            </a:ln>
          </p:spPr>
        </p:cxnSp>
        <p:grpSp>
          <p:nvGrpSpPr>
            <p:cNvPr id="4138" name="Group 42"/>
            <p:cNvGrpSpPr>
              <a:grpSpLocks/>
            </p:cNvGrpSpPr>
            <p:nvPr/>
          </p:nvGrpSpPr>
          <p:grpSpPr bwMode="auto">
            <a:xfrm rot="-183522">
              <a:off x="5772" y="10086"/>
              <a:ext cx="582" cy="524"/>
              <a:chOff x="10802" y="3277"/>
              <a:chExt cx="582" cy="524"/>
            </a:xfrm>
          </p:grpSpPr>
          <p:cxnSp>
            <p:nvCxnSpPr>
              <p:cNvPr id="4139" name="AutoShape 43"/>
              <p:cNvCxnSpPr>
                <a:cxnSpLocks noChangeShapeType="1"/>
              </p:cNvCxnSpPr>
              <p:nvPr/>
            </p:nvCxnSpPr>
            <p:spPr bwMode="auto">
              <a:xfrm flipH="1">
                <a:off x="10967" y="3299"/>
                <a:ext cx="117" cy="502"/>
              </a:xfrm>
              <a:prstGeom prst="straightConnector1">
                <a:avLst/>
              </a:prstGeom>
              <a:noFill/>
              <a:ln w="12700">
                <a:solidFill>
                  <a:srgbClr val="000000"/>
                </a:solidFill>
                <a:round/>
                <a:headEnd/>
                <a:tailEnd/>
              </a:ln>
            </p:spPr>
          </p:cxnSp>
          <p:grpSp>
            <p:nvGrpSpPr>
              <p:cNvPr id="4140" name="Group 44"/>
              <p:cNvGrpSpPr>
                <a:grpSpLocks/>
              </p:cNvGrpSpPr>
              <p:nvPr/>
            </p:nvGrpSpPr>
            <p:grpSpPr bwMode="auto">
              <a:xfrm>
                <a:off x="10802" y="3277"/>
                <a:ext cx="582" cy="524"/>
                <a:chOff x="9550" y="4717"/>
                <a:chExt cx="582" cy="524"/>
              </a:xfrm>
            </p:grpSpPr>
            <p:cxnSp>
              <p:nvCxnSpPr>
                <p:cNvPr id="4141" name="AutoShape 45"/>
                <p:cNvCxnSpPr>
                  <a:cxnSpLocks noChangeShapeType="1"/>
                </p:cNvCxnSpPr>
                <p:nvPr/>
              </p:nvCxnSpPr>
              <p:spPr bwMode="auto">
                <a:xfrm>
                  <a:off x="9832" y="4717"/>
                  <a:ext cx="165" cy="502"/>
                </a:xfrm>
                <a:prstGeom prst="straightConnector1">
                  <a:avLst/>
                </a:prstGeom>
                <a:noFill/>
                <a:ln w="12700">
                  <a:solidFill>
                    <a:srgbClr val="000000"/>
                  </a:solidFill>
                  <a:round/>
                  <a:headEnd/>
                  <a:tailEnd/>
                </a:ln>
              </p:spPr>
            </p:cxnSp>
            <p:cxnSp>
              <p:nvCxnSpPr>
                <p:cNvPr id="4142" name="AutoShape 46"/>
                <p:cNvCxnSpPr>
                  <a:cxnSpLocks noChangeShapeType="1"/>
                </p:cNvCxnSpPr>
                <p:nvPr/>
              </p:nvCxnSpPr>
              <p:spPr bwMode="auto">
                <a:xfrm>
                  <a:off x="9550" y="4957"/>
                  <a:ext cx="582" cy="0"/>
                </a:xfrm>
                <a:prstGeom prst="straightConnector1">
                  <a:avLst/>
                </a:prstGeom>
                <a:noFill/>
                <a:ln w="12700">
                  <a:solidFill>
                    <a:srgbClr val="000000"/>
                  </a:solidFill>
                  <a:round/>
                  <a:headEnd/>
                  <a:tailEnd/>
                </a:ln>
              </p:spPr>
            </p:cxnSp>
            <p:cxnSp>
              <p:nvCxnSpPr>
                <p:cNvPr id="4143" name="AutoShape 47"/>
                <p:cNvCxnSpPr>
                  <a:cxnSpLocks noChangeShapeType="1"/>
                </p:cNvCxnSpPr>
                <p:nvPr/>
              </p:nvCxnSpPr>
              <p:spPr bwMode="auto">
                <a:xfrm>
                  <a:off x="9550" y="4957"/>
                  <a:ext cx="447" cy="262"/>
                </a:xfrm>
                <a:prstGeom prst="straightConnector1">
                  <a:avLst/>
                </a:prstGeom>
                <a:noFill/>
                <a:ln w="12700">
                  <a:solidFill>
                    <a:srgbClr val="000000"/>
                  </a:solidFill>
                  <a:round/>
                  <a:headEnd/>
                  <a:tailEnd/>
                </a:ln>
              </p:spPr>
            </p:cxnSp>
            <p:cxnSp>
              <p:nvCxnSpPr>
                <p:cNvPr id="4144" name="AutoShape 48"/>
                <p:cNvCxnSpPr>
                  <a:cxnSpLocks noChangeShapeType="1"/>
                </p:cNvCxnSpPr>
                <p:nvPr/>
              </p:nvCxnSpPr>
              <p:spPr bwMode="auto">
                <a:xfrm>
                  <a:off x="9550" y="4979"/>
                  <a:ext cx="165" cy="262"/>
                </a:xfrm>
                <a:prstGeom prst="straightConnector1">
                  <a:avLst/>
                </a:prstGeom>
                <a:noFill/>
                <a:ln w="12700">
                  <a:solidFill>
                    <a:srgbClr val="000000"/>
                  </a:solidFill>
                  <a:round/>
                  <a:headEnd/>
                  <a:tailEnd/>
                </a:ln>
              </p:spPr>
            </p:cxnSp>
            <p:cxnSp>
              <p:nvCxnSpPr>
                <p:cNvPr id="4145" name="AutoShape 49"/>
                <p:cNvCxnSpPr>
                  <a:cxnSpLocks noChangeShapeType="1"/>
                </p:cNvCxnSpPr>
                <p:nvPr/>
              </p:nvCxnSpPr>
              <p:spPr bwMode="auto">
                <a:xfrm flipV="1">
                  <a:off x="9550" y="4717"/>
                  <a:ext cx="282" cy="240"/>
                </a:xfrm>
                <a:prstGeom prst="straightConnector1">
                  <a:avLst/>
                </a:prstGeom>
                <a:noFill/>
                <a:ln w="12700">
                  <a:solidFill>
                    <a:srgbClr val="000000"/>
                  </a:solidFill>
                  <a:round/>
                  <a:headEnd/>
                  <a:tailEnd/>
                </a:ln>
              </p:spPr>
            </p:cxnSp>
            <p:cxnSp>
              <p:nvCxnSpPr>
                <p:cNvPr id="4146" name="AutoShape 50"/>
                <p:cNvCxnSpPr>
                  <a:cxnSpLocks noChangeShapeType="1"/>
                </p:cNvCxnSpPr>
                <p:nvPr/>
              </p:nvCxnSpPr>
              <p:spPr bwMode="auto">
                <a:xfrm>
                  <a:off x="9832" y="4717"/>
                  <a:ext cx="300" cy="262"/>
                </a:xfrm>
                <a:prstGeom prst="straightConnector1">
                  <a:avLst/>
                </a:prstGeom>
                <a:noFill/>
                <a:ln w="12700">
                  <a:solidFill>
                    <a:srgbClr val="000000"/>
                  </a:solidFill>
                  <a:round/>
                  <a:headEnd/>
                  <a:tailEnd/>
                </a:ln>
              </p:spPr>
            </p:cxnSp>
            <p:cxnSp>
              <p:nvCxnSpPr>
                <p:cNvPr id="4147" name="AutoShape 51"/>
                <p:cNvCxnSpPr>
                  <a:cxnSpLocks noChangeShapeType="1"/>
                </p:cNvCxnSpPr>
                <p:nvPr/>
              </p:nvCxnSpPr>
              <p:spPr bwMode="auto">
                <a:xfrm flipH="1">
                  <a:off x="9997" y="4979"/>
                  <a:ext cx="135" cy="240"/>
                </a:xfrm>
                <a:prstGeom prst="straightConnector1">
                  <a:avLst/>
                </a:prstGeom>
                <a:noFill/>
                <a:ln w="12700">
                  <a:solidFill>
                    <a:srgbClr val="000000"/>
                  </a:solidFill>
                  <a:round/>
                  <a:headEnd/>
                  <a:tailEnd/>
                </a:ln>
              </p:spPr>
            </p:cxnSp>
            <p:cxnSp>
              <p:nvCxnSpPr>
                <p:cNvPr id="4148" name="AutoShape 52"/>
                <p:cNvCxnSpPr>
                  <a:cxnSpLocks noChangeShapeType="1"/>
                </p:cNvCxnSpPr>
                <p:nvPr/>
              </p:nvCxnSpPr>
              <p:spPr bwMode="auto">
                <a:xfrm flipV="1">
                  <a:off x="9715" y="5219"/>
                  <a:ext cx="282" cy="22"/>
                </a:xfrm>
                <a:prstGeom prst="straightConnector1">
                  <a:avLst/>
                </a:prstGeom>
                <a:noFill/>
                <a:ln w="12700">
                  <a:solidFill>
                    <a:srgbClr val="000000"/>
                  </a:solidFill>
                  <a:round/>
                  <a:headEnd/>
                  <a:tailEnd/>
                </a:ln>
              </p:spPr>
            </p:cxnSp>
          </p:grpSp>
        </p:grpSp>
      </p:grpSp>
      <p:sp>
        <p:nvSpPr>
          <p:cNvPr id="57"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algn="l" rtl="0"/>
            <a:r>
              <a:rPr lang="en-GB" sz="3200" b="1" kern="1600" baseline="0" dirty="0" smtClean="0">
                <a:effectLst/>
              </a:rPr>
              <a:t>Environmental coupling</a:t>
            </a:r>
          </a:p>
        </p:txBody>
      </p:sp>
      <p:sp>
        <p:nvSpPr>
          <p:cNvPr id="3" name="Text Placeholder 2"/>
          <p:cNvSpPr>
            <a:spLocks noGrp="1"/>
          </p:cNvSpPr>
          <p:nvPr>
            <p:ph type="body" idx="1"/>
          </p:nvPr>
        </p:nvSpPr>
        <p:spPr/>
        <p:txBody>
          <a:bodyPr/>
          <a:lstStyle/>
          <a:p>
            <a:pPr marR="0" lvl="1" rtl="0"/>
            <a:r>
              <a:rPr lang="en-GB" sz="2400" baseline="0" dirty="0" smtClean="0"/>
              <a:t>The degree of coherence between the leadership constellation’s vision and aspirations, and the demands and constraints imposed by powerful external stakeholders</a:t>
            </a:r>
            <a:r>
              <a:rPr lang="en-GB" baseline="0" dirty="0" smtClean="0"/>
              <a:t>  </a:t>
            </a:r>
          </a:p>
        </p:txBody>
      </p:sp>
      <p:sp>
        <p:nvSpPr>
          <p:cNvPr id="4" name="Slide Number Placeholder 3"/>
          <p:cNvSpPr>
            <a:spLocks noGrp="1"/>
          </p:cNvSpPr>
          <p:nvPr>
            <p:ph type="sldNum" sz="quarter" idx="12"/>
          </p:nvPr>
        </p:nvSpPr>
        <p:spPr/>
        <p:txBody>
          <a:bodyPr/>
          <a:lstStyle/>
          <a:p>
            <a:fld id="{AFE0C293-CDB1-4BD7-9E0C-D82AD6389D10}" type="slidenum">
              <a:rPr lang="en-GB" smtClean="0"/>
              <a:pPr/>
              <a:t>16</a:t>
            </a:fld>
            <a:endParaRPr lang="en-GB"/>
          </a:p>
        </p:txBody>
      </p:sp>
      <p:grpSp>
        <p:nvGrpSpPr>
          <p:cNvPr id="31" name="Group 53"/>
          <p:cNvGrpSpPr>
            <a:grpSpLocks/>
          </p:cNvGrpSpPr>
          <p:nvPr/>
        </p:nvGrpSpPr>
        <p:grpSpPr bwMode="auto">
          <a:xfrm>
            <a:off x="5072066" y="3016902"/>
            <a:ext cx="1852620" cy="2500330"/>
            <a:chOff x="5161" y="3621"/>
            <a:chExt cx="1118" cy="1651"/>
          </a:xfrm>
        </p:grpSpPr>
        <p:grpSp>
          <p:nvGrpSpPr>
            <p:cNvPr id="32" name="Group 54"/>
            <p:cNvGrpSpPr>
              <a:grpSpLocks/>
            </p:cNvGrpSpPr>
            <p:nvPr/>
          </p:nvGrpSpPr>
          <p:grpSpPr bwMode="auto">
            <a:xfrm>
              <a:off x="5195" y="4152"/>
              <a:ext cx="1084" cy="1120"/>
              <a:chOff x="10874" y="4852"/>
              <a:chExt cx="1084" cy="1120"/>
            </a:xfrm>
          </p:grpSpPr>
          <p:grpSp>
            <p:nvGrpSpPr>
              <p:cNvPr id="39" name="Group 55"/>
              <p:cNvGrpSpPr>
                <a:grpSpLocks/>
              </p:cNvGrpSpPr>
              <p:nvPr/>
            </p:nvGrpSpPr>
            <p:grpSpPr bwMode="auto">
              <a:xfrm>
                <a:off x="10874" y="4852"/>
                <a:ext cx="1084" cy="1120"/>
                <a:chOff x="9309" y="4443"/>
                <a:chExt cx="1084" cy="1120"/>
              </a:xfrm>
            </p:grpSpPr>
            <p:sp>
              <p:nvSpPr>
                <p:cNvPr id="51" name="Oval 56"/>
                <p:cNvSpPr>
                  <a:spLocks noChangeArrowheads="1"/>
                </p:cNvSpPr>
                <p:nvPr/>
              </p:nvSpPr>
              <p:spPr bwMode="auto">
                <a:xfrm>
                  <a:off x="9309" y="4443"/>
                  <a:ext cx="1084" cy="1120"/>
                </a:xfrm>
                <a:prstGeom prst="ellipse">
                  <a:avLst/>
                </a:pr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Oval 57"/>
                <p:cNvSpPr>
                  <a:spLocks noChangeArrowheads="1"/>
                </p:cNvSpPr>
                <p:nvPr/>
              </p:nvSpPr>
              <p:spPr bwMode="auto">
                <a:xfrm>
                  <a:off x="9715" y="4562"/>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Oval 58"/>
                <p:cNvSpPr>
                  <a:spLocks noChangeArrowheads="1"/>
                </p:cNvSpPr>
                <p:nvPr/>
              </p:nvSpPr>
              <p:spPr bwMode="auto">
                <a:xfrm>
                  <a:off x="9955" y="4802"/>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Oval 59"/>
                <p:cNvSpPr>
                  <a:spLocks noChangeArrowheads="1"/>
                </p:cNvSpPr>
                <p:nvPr/>
              </p:nvSpPr>
              <p:spPr bwMode="auto">
                <a:xfrm>
                  <a:off x="9433" y="4824"/>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Oval 60"/>
                <p:cNvSpPr>
                  <a:spLocks noChangeArrowheads="1"/>
                </p:cNvSpPr>
                <p:nvPr/>
              </p:nvSpPr>
              <p:spPr bwMode="auto">
                <a:xfrm>
                  <a:off x="9550" y="5146"/>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Oval 61"/>
                <p:cNvSpPr>
                  <a:spLocks noChangeArrowheads="1"/>
                </p:cNvSpPr>
                <p:nvPr/>
              </p:nvSpPr>
              <p:spPr bwMode="auto">
                <a:xfrm>
                  <a:off x="9912" y="5146"/>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0" name="Group 62"/>
              <p:cNvGrpSpPr>
                <a:grpSpLocks/>
              </p:cNvGrpSpPr>
              <p:nvPr/>
            </p:nvGrpSpPr>
            <p:grpSpPr bwMode="auto">
              <a:xfrm rot="-183522">
                <a:off x="11115" y="5146"/>
                <a:ext cx="582" cy="524"/>
                <a:chOff x="10802" y="3277"/>
                <a:chExt cx="582" cy="524"/>
              </a:xfrm>
            </p:grpSpPr>
            <p:cxnSp>
              <p:nvCxnSpPr>
                <p:cNvPr id="41" name="AutoShape 63"/>
                <p:cNvCxnSpPr>
                  <a:cxnSpLocks noChangeShapeType="1"/>
                </p:cNvCxnSpPr>
                <p:nvPr/>
              </p:nvCxnSpPr>
              <p:spPr bwMode="auto">
                <a:xfrm flipH="1">
                  <a:off x="10967" y="3299"/>
                  <a:ext cx="117" cy="502"/>
                </a:xfrm>
                <a:prstGeom prst="straightConnector1">
                  <a:avLst/>
                </a:prstGeom>
                <a:noFill/>
                <a:ln w="12700">
                  <a:solidFill>
                    <a:srgbClr val="000000"/>
                  </a:solidFill>
                  <a:round/>
                  <a:headEnd/>
                  <a:tailEnd/>
                </a:ln>
              </p:spPr>
            </p:cxnSp>
            <p:grpSp>
              <p:nvGrpSpPr>
                <p:cNvPr id="42" name="Group 64"/>
                <p:cNvGrpSpPr>
                  <a:grpSpLocks/>
                </p:cNvGrpSpPr>
                <p:nvPr/>
              </p:nvGrpSpPr>
              <p:grpSpPr bwMode="auto">
                <a:xfrm>
                  <a:off x="10802" y="3277"/>
                  <a:ext cx="582" cy="524"/>
                  <a:chOff x="9550" y="4717"/>
                  <a:chExt cx="582" cy="524"/>
                </a:xfrm>
              </p:grpSpPr>
              <p:cxnSp>
                <p:nvCxnSpPr>
                  <p:cNvPr id="43" name="AutoShape 65"/>
                  <p:cNvCxnSpPr>
                    <a:cxnSpLocks noChangeShapeType="1"/>
                  </p:cNvCxnSpPr>
                  <p:nvPr/>
                </p:nvCxnSpPr>
                <p:spPr bwMode="auto">
                  <a:xfrm>
                    <a:off x="9832" y="4717"/>
                    <a:ext cx="165" cy="502"/>
                  </a:xfrm>
                  <a:prstGeom prst="straightConnector1">
                    <a:avLst/>
                  </a:prstGeom>
                  <a:noFill/>
                  <a:ln w="12700">
                    <a:solidFill>
                      <a:srgbClr val="000000"/>
                    </a:solidFill>
                    <a:round/>
                    <a:headEnd/>
                    <a:tailEnd/>
                  </a:ln>
                </p:spPr>
              </p:cxnSp>
              <p:cxnSp>
                <p:nvCxnSpPr>
                  <p:cNvPr id="44" name="AutoShape 66"/>
                  <p:cNvCxnSpPr>
                    <a:cxnSpLocks noChangeShapeType="1"/>
                  </p:cNvCxnSpPr>
                  <p:nvPr/>
                </p:nvCxnSpPr>
                <p:spPr bwMode="auto">
                  <a:xfrm>
                    <a:off x="9550" y="4957"/>
                    <a:ext cx="582" cy="0"/>
                  </a:xfrm>
                  <a:prstGeom prst="straightConnector1">
                    <a:avLst/>
                  </a:prstGeom>
                  <a:noFill/>
                  <a:ln w="12700">
                    <a:solidFill>
                      <a:srgbClr val="000000"/>
                    </a:solidFill>
                    <a:round/>
                    <a:headEnd/>
                    <a:tailEnd/>
                  </a:ln>
                </p:spPr>
              </p:cxnSp>
              <p:cxnSp>
                <p:nvCxnSpPr>
                  <p:cNvPr id="45" name="AutoShape 67"/>
                  <p:cNvCxnSpPr>
                    <a:cxnSpLocks noChangeShapeType="1"/>
                  </p:cNvCxnSpPr>
                  <p:nvPr/>
                </p:nvCxnSpPr>
                <p:spPr bwMode="auto">
                  <a:xfrm>
                    <a:off x="9550" y="4957"/>
                    <a:ext cx="447" cy="262"/>
                  </a:xfrm>
                  <a:prstGeom prst="straightConnector1">
                    <a:avLst/>
                  </a:prstGeom>
                  <a:noFill/>
                  <a:ln w="12700">
                    <a:solidFill>
                      <a:srgbClr val="000000"/>
                    </a:solidFill>
                    <a:round/>
                    <a:headEnd/>
                    <a:tailEnd/>
                  </a:ln>
                </p:spPr>
              </p:cxnSp>
              <p:cxnSp>
                <p:nvCxnSpPr>
                  <p:cNvPr id="46" name="AutoShape 68"/>
                  <p:cNvCxnSpPr>
                    <a:cxnSpLocks noChangeShapeType="1"/>
                  </p:cNvCxnSpPr>
                  <p:nvPr/>
                </p:nvCxnSpPr>
                <p:spPr bwMode="auto">
                  <a:xfrm>
                    <a:off x="9550" y="4979"/>
                    <a:ext cx="165" cy="262"/>
                  </a:xfrm>
                  <a:prstGeom prst="straightConnector1">
                    <a:avLst/>
                  </a:prstGeom>
                  <a:noFill/>
                  <a:ln w="12700">
                    <a:solidFill>
                      <a:srgbClr val="000000"/>
                    </a:solidFill>
                    <a:round/>
                    <a:headEnd/>
                    <a:tailEnd/>
                  </a:ln>
                </p:spPr>
              </p:cxnSp>
              <p:cxnSp>
                <p:nvCxnSpPr>
                  <p:cNvPr id="47" name="AutoShape 69"/>
                  <p:cNvCxnSpPr>
                    <a:cxnSpLocks noChangeShapeType="1"/>
                  </p:cNvCxnSpPr>
                  <p:nvPr/>
                </p:nvCxnSpPr>
                <p:spPr bwMode="auto">
                  <a:xfrm flipV="1">
                    <a:off x="9550" y="4717"/>
                    <a:ext cx="282" cy="240"/>
                  </a:xfrm>
                  <a:prstGeom prst="straightConnector1">
                    <a:avLst/>
                  </a:prstGeom>
                  <a:noFill/>
                  <a:ln w="12700">
                    <a:solidFill>
                      <a:srgbClr val="000000"/>
                    </a:solidFill>
                    <a:round/>
                    <a:headEnd/>
                    <a:tailEnd/>
                  </a:ln>
                </p:spPr>
              </p:cxnSp>
              <p:cxnSp>
                <p:nvCxnSpPr>
                  <p:cNvPr id="48" name="AutoShape 70"/>
                  <p:cNvCxnSpPr>
                    <a:cxnSpLocks noChangeShapeType="1"/>
                  </p:cNvCxnSpPr>
                  <p:nvPr/>
                </p:nvCxnSpPr>
                <p:spPr bwMode="auto">
                  <a:xfrm>
                    <a:off x="9832" y="4717"/>
                    <a:ext cx="300" cy="262"/>
                  </a:xfrm>
                  <a:prstGeom prst="straightConnector1">
                    <a:avLst/>
                  </a:prstGeom>
                  <a:noFill/>
                  <a:ln w="12700">
                    <a:solidFill>
                      <a:srgbClr val="000000"/>
                    </a:solidFill>
                    <a:round/>
                    <a:headEnd/>
                    <a:tailEnd/>
                  </a:ln>
                </p:spPr>
              </p:cxnSp>
              <p:cxnSp>
                <p:nvCxnSpPr>
                  <p:cNvPr id="49" name="AutoShape 71"/>
                  <p:cNvCxnSpPr>
                    <a:cxnSpLocks noChangeShapeType="1"/>
                  </p:cNvCxnSpPr>
                  <p:nvPr/>
                </p:nvCxnSpPr>
                <p:spPr bwMode="auto">
                  <a:xfrm flipH="1">
                    <a:off x="9997" y="4979"/>
                    <a:ext cx="135" cy="240"/>
                  </a:xfrm>
                  <a:prstGeom prst="straightConnector1">
                    <a:avLst/>
                  </a:prstGeom>
                  <a:noFill/>
                  <a:ln w="12700">
                    <a:solidFill>
                      <a:srgbClr val="000000"/>
                    </a:solidFill>
                    <a:round/>
                    <a:headEnd/>
                    <a:tailEnd/>
                  </a:ln>
                </p:spPr>
              </p:cxnSp>
              <p:cxnSp>
                <p:nvCxnSpPr>
                  <p:cNvPr id="50" name="AutoShape 72"/>
                  <p:cNvCxnSpPr>
                    <a:cxnSpLocks noChangeShapeType="1"/>
                  </p:cNvCxnSpPr>
                  <p:nvPr/>
                </p:nvCxnSpPr>
                <p:spPr bwMode="auto">
                  <a:xfrm flipV="1">
                    <a:off x="9715" y="5219"/>
                    <a:ext cx="282" cy="22"/>
                  </a:xfrm>
                  <a:prstGeom prst="straightConnector1">
                    <a:avLst/>
                  </a:prstGeom>
                  <a:noFill/>
                  <a:ln w="12700">
                    <a:solidFill>
                      <a:srgbClr val="000000"/>
                    </a:solidFill>
                    <a:round/>
                    <a:headEnd/>
                    <a:tailEnd/>
                  </a:ln>
                </p:spPr>
              </p:cxnSp>
            </p:grpSp>
          </p:grpSp>
        </p:grpSp>
        <p:sp>
          <p:nvSpPr>
            <p:cNvPr id="33" name="Oval 73"/>
            <p:cNvSpPr>
              <a:spLocks noChangeArrowheads="1"/>
            </p:cNvSpPr>
            <p:nvPr/>
          </p:nvSpPr>
          <p:spPr bwMode="auto">
            <a:xfrm>
              <a:off x="5599" y="3621"/>
              <a:ext cx="209" cy="229"/>
            </a:xfrm>
            <a:prstGeom prst="ellipse">
              <a:avLst/>
            </a:prstGeom>
            <a:solidFill>
              <a:srgbClr val="93895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Oval 74"/>
            <p:cNvSpPr>
              <a:spLocks noChangeArrowheads="1"/>
            </p:cNvSpPr>
            <p:nvPr/>
          </p:nvSpPr>
          <p:spPr bwMode="auto">
            <a:xfrm>
              <a:off x="6040" y="3724"/>
              <a:ext cx="209" cy="229"/>
            </a:xfrm>
            <a:prstGeom prst="ellipse">
              <a:avLst/>
            </a:prstGeom>
            <a:solidFill>
              <a:srgbClr val="93895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Oval 75"/>
            <p:cNvSpPr>
              <a:spLocks noChangeArrowheads="1"/>
            </p:cNvSpPr>
            <p:nvPr/>
          </p:nvSpPr>
          <p:spPr bwMode="auto">
            <a:xfrm>
              <a:off x="5161" y="3725"/>
              <a:ext cx="209" cy="229"/>
            </a:xfrm>
            <a:prstGeom prst="ellipse">
              <a:avLst/>
            </a:prstGeom>
            <a:solidFill>
              <a:srgbClr val="93895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36" name="AutoShape 76"/>
            <p:cNvCxnSpPr>
              <a:cxnSpLocks noChangeShapeType="1"/>
            </p:cNvCxnSpPr>
            <p:nvPr/>
          </p:nvCxnSpPr>
          <p:spPr bwMode="auto">
            <a:xfrm>
              <a:off x="5715" y="3755"/>
              <a:ext cx="3" cy="461"/>
            </a:xfrm>
            <a:prstGeom prst="straightConnector1">
              <a:avLst/>
            </a:prstGeom>
            <a:noFill/>
            <a:ln w="9525">
              <a:solidFill>
                <a:srgbClr val="000000"/>
              </a:solidFill>
              <a:round/>
              <a:headEnd type="triangle" w="med" len="med"/>
              <a:tailEnd type="triangle" w="med" len="med"/>
            </a:ln>
          </p:spPr>
        </p:cxnSp>
        <p:cxnSp>
          <p:nvCxnSpPr>
            <p:cNvPr id="37" name="AutoShape 77"/>
            <p:cNvCxnSpPr>
              <a:cxnSpLocks noChangeShapeType="1"/>
            </p:cNvCxnSpPr>
            <p:nvPr/>
          </p:nvCxnSpPr>
          <p:spPr bwMode="auto">
            <a:xfrm flipH="1">
              <a:off x="5896" y="3850"/>
              <a:ext cx="227" cy="366"/>
            </a:xfrm>
            <a:prstGeom prst="straightConnector1">
              <a:avLst/>
            </a:prstGeom>
            <a:noFill/>
            <a:ln w="9525">
              <a:solidFill>
                <a:srgbClr val="000000"/>
              </a:solidFill>
              <a:round/>
              <a:headEnd type="triangle" w="med" len="med"/>
              <a:tailEnd type="triangle" w="med" len="med"/>
            </a:ln>
          </p:spPr>
        </p:cxnSp>
        <p:cxnSp>
          <p:nvCxnSpPr>
            <p:cNvPr id="38" name="AutoShape 78"/>
            <p:cNvCxnSpPr>
              <a:cxnSpLocks noChangeShapeType="1"/>
            </p:cNvCxnSpPr>
            <p:nvPr/>
          </p:nvCxnSpPr>
          <p:spPr bwMode="auto">
            <a:xfrm>
              <a:off x="5316" y="3850"/>
              <a:ext cx="283" cy="421"/>
            </a:xfrm>
            <a:prstGeom prst="straightConnector1">
              <a:avLst/>
            </a:prstGeom>
            <a:noFill/>
            <a:ln w="9525">
              <a:solidFill>
                <a:srgbClr val="000000"/>
              </a:solidFill>
              <a:round/>
              <a:headEnd type="triangle" w="med" len="med"/>
              <a:tailEnd type="triangle" w="med" len="med"/>
            </a:ln>
          </p:spPr>
        </p:cxnSp>
      </p:grpSp>
      <p:sp>
        <p:nvSpPr>
          <p:cNvPr id="57"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a:bodyPr>
          <a:lstStyle/>
          <a:p>
            <a:pPr marR="0" algn="l" rtl="0"/>
            <a:r>
              <a:rPr lang="en-GB" sz="3200" b="1" kern="1600" baseline="0" dirty="0" smtClean="0">
                <a:effectLst/>
              </a:rPr>
              <a:t>It can be difficult to maintain harmony at all three levels </a:t>
            </a:r>
          </a:p>
        </p:txBody>
      </p:sp>
      <p:sp>
        <p:nvSpPr>
          <p:cNvPr id="3" name="Text Placeholder 2"/>
          <p:cNvSpPr>
            <a:spLocks noGrp="1"/>
          </p:cNvSpPr>
          <p:nvPr>
            <p:ph type="body" idx="1"/>
          </p:nvPr>
        </p:nvSpPr>
        <p:spPr/>
        <p:txBody>
          <a:bodyPr>
            <a:normAutofit/>
          </a:bodyPr>
          <a:lstStyle/>
          <a:p>
            <a:pPr marR="0" lvl="1" rtl="0">
              <a:buFont typeface="Arial" pitchFamily="34" charset="0"/>
              <a:buChar char="•"/>
            </a:pPr>
            <a:r>
              <a:rPr lang="en-GB" sz="2000" baseline="0" dirty="0" smtClean="0"/>
              <a:t>Accommodating different interests is easier when there is organisational slack </a:t>
            </a:r>
          </a:p>
          <a:p>
            <a:pPr marR="0" lvl="1" rtl="0">
              <a:buFont typeface="Arial" pitchFamily="34" charset="0"/>
              <a:buChar char="•"/>
            </a:pPr>
            <a:r>
              <a:rPr lang="en-GB" sz="2000" baseline="0" dirty="0" smtClean="0"/>
              <a:t>The interpersonal skills of members can affect the stability of leadership constellations </a:t>
            </a:r>
          </a:p>
        </p:txBody>
      </p:sp>
      <p:sp>
        <p:nvSpPr>
          <p:cNvPr id="4" name="Slide Number Placeholder 3"/>
          <p:cNvSpPr>
            <a:spLocks noGrp="1"/>
          </p:cNvSpPr>
          <p:nvPr>
            <p:ph type="sldNum" sz="quarter" idx="12"/>
          </p:nvPr>
        </p:nvSpPr>
        <p:spPr/>
        <p:txBody>
          <a:bodyPr/>
          <a:lstStyle/>
          <a:p>
            <a:fld id="{AFE0C293-CDB1-4BD7-9E0C-D82AD6389D10}" type="slidenum">
              <a:rPr lang="en-GB" smtClean="0"/>
              <a:pPr/>
              <a:t>17</a:t>
            </a:fld>
            <a:endParaRPr lang="en-GB"/>
          </a:p>
        </p:txBody>
      </p:sp>
      <p:grpSp>
        <p:nvGrpSpPr>
          <p:cNvPr id="85" name="Group 84"/>
          <p:cNvGrpSpPr/>
          <p:nvPr/>
        </p:nvGrpSpPr>
        <p:grpSpPr>
          <a:xfrm>
            <a:off x="4572000" y="2928934"/>
            <a:ext cx="3619516" cy="3214710"/>
            <a:chOff x="4572000" y="3357562"/>
            <a:chExt cx="3619516" cy="3214710"/>
          </a:xfrm>
        </p:grpSpPr>
        <p:grpSp>
          <p:nvGrpSpPr>
            <p:cNvPr id="5" name="Group 2"/>
            <p:cNvGrpSpPr>
              <a:grpSpLocks/>
            </p:cNvGrpSpPr>
            <p:nvPr/>
          </p:nvGrpSpPr>
          <p:grpSpPr bwMode="auto">
            <a:xfrm>
              <a:off x="4572000" y="4214818"/>
              <a:ext cx="3619516" cy="2357454"/>
              <a:chOff x="4946" y="9818"/>
              <a:chExt cx="2214" cy="1483"/>
            </a:xfrm>
          </p:grpSpPr>
          <p:grpSp>
            <p:nvGrpSpPr>
              <p:cNvPr id="6" name="Group 3"/>
              <p:cNvGrpSpPr>
                <a:grpSpLocks/>
              </p:cNvGrpSpPr>
              <p:nvPr/>
            </p:nvGrpSpPr>
            <p:grpSpPr bwMode="auto">
              <a:xfrm>
                <a:off x="5531" y="9818"/>
                <a:ext cx="1084" cy="1120"/>
                <a:chOff x="9309" y="4443"/>
                <a:chExt cx="1084" cy="1120"/>
              </a:xfrm>
            </p:grpSpPr>
            <p:sp>
              <p:nvSpPr>
                <p:cNvPr id="50" name="Oval 4"/>
                <p:cNvSpPr>
                  <a:spLocks noChangeArrowheads="1"/>
                </p:cNvSpPr>
                <p:nvPr/>
              </p:nvSpPr>
              <p:spPr bwMode="auto">
                <a:xfrm>
                  <a:off x="9309" y="4443"/>
                  <a:ext cx="1084" cy="1120"/>
                </a:xfrm>
                <a:prstGeom prst="ellipse">
                  <a:avLst/>
                </a:pr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Oval 5"/>
                <p:cNvSpPr>
                  <a:spLocks noChangeArrowheads="1"/>
                </p:cNvSpPr>
                <p:nvPr/>
              </p:nvSpPr>
              <p:spPr bwMode="auto">
                <a:xfrm>
                  <a:off x="9715" y="4562"/>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Oval 6"/>
                <p:cNvSpPr>
                  <a:spLocks noChangeArrowheads="1"/>
                </p:cNvSpPr>
                <p:nvPr/>
              </p:nvSpPr>
              <p:spPr bwMode="auto">
                <a:xfrm>
                  <a:off x="9955" y="4802"/>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Oval 7"/>
                <p:cNvSpPr>
                  <a:spLocks noChangeArrowheads="1"/>
                </p:cNvSpPr>
                <p:nvPr/>
              </p:nvSpPr>
              <p:spPr bwMode="auto">
                <a:xfrm>
                  <a:off x="9433" y="4824"/>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Oval 8"/>
                <p:cNvSpPr>
                  <a:spLocks noChangeArrowheads="1"/>
                </p:cNvSpPr>
                <p:nvPr/>
              </p:nvSpPr>
              <p:spPr bwMode="auto">
                <a:xfrm>
                  <a:off x="9550" y="5146"/>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Oval 9"/>
                <p:cNvSpPr>
                  <a:spLocks noChangeArrowheads="1"/>
                </p:cNvSpPr>
                <p:nvPr/>
              </p:nvSpPr>
              <p:spPr bwMode="auto">
                <a:xfrm>
                  <a:off x="9912" y="5146"/>
                  <a:ext cx="282" cy="262"/>
                </a:xfrm>
                <a:prstGeom prst="ellipse">
                  <a:avLst/>
                </a:prstGeom>
                <a:solidFill>
                  <a:srgbClr val="D8D8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0"/>
              <p:cNvGrpSpPr>
                <a:grpSpLocks/>
              </p:cNvGrpSpPr>
              <p:nvPr/>
            </p:nvGrpSpPr>
            <p:grpSpPr bwMode="auto">
              <a:xfrm>
                <a:off x="4946" y="10336"/>
                <a:ext cx="429" cy="411"/>
                <a:chOff x="8497" y="10664"/>
                <a:chExt cx="429" cy="411"/>
              </a:xfrm>
            </p:grpSpPr>
            <p:sp>
              <p:nvSpPr>
                <p:cNvPr id="44" name="Oval 11"/>
                <p:cNvSpPr>
                  <a:spLocks noChangeArrowheads="1"/>
                </p:cNvSpPr>
                <p:nvPr/>
              </p:nvSpPr>
              <p:spPr bwMode="auto">
                <a:xfrm>
                  <a:off x="8640" y="1066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Oval 12"/>
                <p:cNvSpPr>
                  <a:spLocks noChangeArrowheads="1"/>
                </p:cNvSpPr>
                <p:nvPr/>
              </p:nvSpPr>
              <p:spPr bwMode="auto">
                <a:xfrm>
                  <a:off x="8783" y="10747"/>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Oval 13"/>
                <p:cNvSpPr>
                  <a:spLocks noChangeArrowheads="1"/>
                </p:cNvSpPr>
                <p:nvPr/>
              </p:nvSpPr>
              <p:spPr bwMode="auto">
                <a:xfrm>
                  <a:off x="8497" y="10773"/>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Oval 14"/>
                <p:cNvSpPr>
                  <a:spLocks noChangeArrowheads="1"/>
                </p:cNvSpPr>
                <p:nvPr/>
              </p:nvSpPr>
              <p:spPr bwMode="auto">
                <a:xfrm>
                  <a:off x="8715" y="1090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Oval 15"/>
                <p:cNvSpPr>
                  <a:spLocks noChangeArrowheads="1"/>
                </p:cNvSpPr>
                <p:nvPr/>
              </p:nvSpPr>
              <p:spPr bwMode="auto">
                <a:xfrm>
                  <a:off x="8562" y="10918"/>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Oval 16"/>
                <p:cNvSpPr>
                  <a:spLocks noChangeArrowheads="1"/>
                </p:cNvSpPr>
                <p:nvPr/>
              </p:nvSpPr>
              <p:spPr bwMode="auto">
                <a:xfrm>
                  <a:off x="8640" y="10801"/>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7"/>
              <p:cNvGrpSpPr>
                <a:grpSpLocks/>
              </p:cNvGrpSpPr>
              <p:nvPr/>
            </p:nvGrpSpPr>
            <p:grpSpPr bwMode="auto">
              <a:xfrm>
                <a:off x="5375" y="10890"/>
                <a:ext cx="429" cy="411"/>
                <a:chOff x="8497" y="10664"/>
                <a:chExt cx="429" cy="411"/>
              </a:xfrm>
            </p:grpSpPr>
            <p:sp>
              <p:nvSpPr>
                <p:cNvPr id="38" name="Oval 18"/>
                <p:cNvSpPr>
                  <a:spLocks noChangeArrowheads="1"/>
                </p:cNvSpPr>
                <p:nvPr/>
              </p:nvSpPr>
              <p:spPr bwMode="auto">
                <a:xfrm>
                  <a:off x="8640" y="1066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Oval 19"/>
                <p:cNvSpPr>
                  <a:spLocks noChangeArrowheads="1"/>
                </p:cNvSpPr>
                <p:nvPr/>
              </p:nvSpPr>
              <p:spPr bwMode="auto">
                <a:xfrm>
                  <a:off x="8783" y="10747"/>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Oval 20"/>
                <p:cNvSpPr>
                  <a:spLocks noChangeArrowheads="1"/>
                </p:cNvSpPr>
                <p:nvPr/>
              </p:nvSpPr>
              <p:spPr bwMode="auto">
                <a:xfrm>
                  <a:off x="8497" y="10773"/>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Oval 21"/>
                <p:cNvSpPr>
                  <a:spLocks noChangeArrowheads="1"/>
                </p:cNvSpPr>
                <p:nvPr/>
              </p:nvSpPr>
              <p:spPr bwMode="auto">
                <a:xfrm>
                  <a:off x="8715" y="1090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Oval 22"/>
                <p:cNvSpPr>
                  <a:spLocks noChangeArrowheads="1"/>
                </p:cNvSpPr>
                <p:nvPr/>
              </p:nvSpPr>
              <p:spPr bwMode="auto">
                <a:xfrm>
                  <a:off x="8562" y="10918"/>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Oval 23"/>
                <p:cNvSpPr>
                  <a:spLocks noChangeArrowheads="1"/>
                </p:cNvSpPr>
                <p:nvPr/>
              </p:nvSpPr>
              <p:spPr bwMode="auto">
                <a:xfrm>
                  <a:off x="8640" y="10801"/>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 name="Group 24"/>
              <p:cNvGrpSpPr>
                <a:grpSpLocks/>
              </p:cNvGrpSpPr>
              <p:nvPr/>
            </p:nvGrpSpPr>
            <p:grpSpPr bwMode="auto">
              <a:xfrm>
                <a:off x="6731" y="10219"/>
                <a:ext cx="429" cy="411"/>
                <a:chOff x="8497" y="10664"/>
                <a:chExt cx="429" cy="411"/>
              </a:xfrm>
            </p:grpSpPr>
            <p:sp>
              <p:nvSpPr>
                <p:cNvPr id="32" name="Oval 25"/>
                <p:cNvSpPr>
                  <a:spLocks noChangeArrowheads="1"/>
                </p:cNvSpPr>
                <p:nvPr/>
              </p:nvSpPr>
              <p:spPr bwMode="auto">
                <a:xfrm>
                  <a:off x="8640" y="1066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Oval 26"/>
                <p:cNvSpPr>
                  <a:spLocks noChangeArrowheads="1"/>
                </p:cNvSpPr>
                <p:nvPr/>
              </p:nvSpPr>
              <p:spPr bwMode="auto">
                <a:xfrm>
                  <a:off x="8783" y="10747"/>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Oval 27"/>
                <p:cNvSpPr>
                  <a:spLocks noChangeArrowheads="1"/>
                </p:cNvSpPr>
                <p:nvPr/>
              </p:nvSpPr>
              <p:spPr bwMode="auto">
                <a:xfrm>
                  <a:off x="8497" y="10773"/>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Oval 28"/>
                <p:cNvSpPr>
                  <a:spLocks noChangeArrowheads="1"/>
                </p:cNvSpPr>
                <p:nvPr/>
              </p:nvSpPr>
              <p:spPr bwMode="auto">
                <a:xfrm>
                  <a:off x="8715" y="1090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Oval 29"/>
                <p:cNvSpPr>
                  <a:spLocks noChangeArrowheads="1"/>
                </p:cNvSpPr>
                <p:nvPr/>
              </p:nvSpPr>
              <p:spPr bwMode="auto">
                <a:xfrm>
                  <a:off x="8562" y="10918"/>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Oval 30"/>
                <p:cNvSpPr>
                  <a:spLocks noChangeArrowheads="1"/>
                </p:cNvSpPr>
                <p:nvPr/>
              </p:nvSpPr>
              <p:spPr bwMode="auto">
                <a:xfrm>
                  <a:off x="8640" y="10801"/>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31"/>
              <p:cNvGrpSpPr>
                <a:grpSpLocks/>
              </p:cNvGrpSpPr>
              <p:nvPr/>
            </p:nvGrpSpPr>
            <p:grpSpPr bwMode="auto">
              <a:xfrm>
                <a:off x="6464" y="10773"/>
                <a:ext cx="429" cy="411"/>
                <a:chOff x="8497" y="10664"/>
                <a:chExt cx="429" cy="411"/>
              </a:xfrm>
            </p:grpSpPr>
            <p:sp>
              <p:nvSpPr>
                <p:cNvPr id="26" name="Oval 32"/>
                <p:cNvSpPr>
                  <a:spLocks noChangeArrowheads="1"/>
                </p:cNvSpPr>
                <p:nvPr/>
              </p:nvSpPr>
              <p:spPr bwMode="auto">
                <a:xfrm>
                  <a:off x="8640" y="1066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Oval 33"/>
                <p:cNvSpPr>
                  <a:spLocks noChangeArrowheads="1"/>
                </p:cNvSpPr>
                <p:nvPr/>
              </p:nvSpPr>
              <p:spPr bwMode="auto">
                <a:xfrm>
                  <a:off x="8783" y="10747"/>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Oval 34"/>
                <p:cNvSpPr>
                  <a:spLocks noChangeArrowheads="1"/>
                </p:cNvSpPr>
                <p:nvPr/>
              </p:nvSpPr>
              <p:spPr bwMode="auto">
                <a:xfrm>
                  <a:off x="8497" y="10773"/>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Oval 35"/>
                <p:cNvSpPr>
                  <a:spLocks noChangeArrowheads="1"/>
                </p:cNvSpPr>
                <p:nvPr/>
              </p:nvSpPr>
              <p:spPr bwMode="auto">
                <a:xfrm>
                  <a:off x="8715" y="10904"/>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Oval 36"/>
                <p:cNvSpPr>
                  <a:spLocks noChangeArrowheads="1"/>
                </p:cNvSpPr>
                <p:nvPr/>
              </p:nvSpPr>
              <p:spPr bwMode="auto">
                <a:xfrm>
                  <a:off x="8562" y="10918"/>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Oval 37"/>
                <p:cNvSpPr>
                  <a:spLocks noChangeArrowheads="1"/>
                </p:cNvSpPr>
                <p:nvPr/>
              </p:nvSpPr>
              <p:spPr bwMode="auto">
                <a:xfrm>
                  <a:off x="8640" y="10801"/>
                  <a:ext cx="143" cy="15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11" name="AutoShape 38"/>
              <p:cNvCxnSpPr>
                <a:cxnSpLocks noChangeShapeType="1"/>
              </p:cNvCxnSpPr>
              <p:nvPr/>
            </p:nvCxnSpPr>
            <p:spPr bwMode="auto">
              <a:xfrm flipV="1">
                <a:off x="5232" y="10356"/>
                <a:ext cx="504" cy="165"/>
              </a:xfrm>
              <a:prstGeom prst="straightConnector1">
                <a:avLst/>
              </a:prstGeom>
              <a:noFill/>
              <a:ln w="9525">
                <a:solidFill>
                  <a:srgbClr val="000000"/>
                </a:solidFill>
                <a:round/>
                <a:headEnd type="triangle" w="med" len="med"/>
                <a:tailEnd type="triangle" w="med" len="med"/>
              </a:ln>
            </p:spPr>
          </p:cxnSp>
          <p:cxnSp>
            <p:nvCxnSpPr>
              <p:cNvPr id="12" name="AutoShape 39"/>
              <p:cNvCxnSpPr>
                <a:cxnSpLocks noChangeShapeType="1"/>
              </p:cNvCxnSpPr>
              <p:nvPr/>
            </p:nvCxnSpPr>
            <p:spPr bwMode="auto">
              <a:xfrm flipH="1" flipV="1">
                <a:off x="6336" y="10670"/>
                <a:ext cx="320" cy="303"/>
              </a:xfrm>
              <a:prstGeom prst="straightConnector1">
                <a:avLst/>
              </a:prstGeom>
              <a:noFill/>
              <a:ln w="9525">
                <a:solidFill>
                  <a:srgbClr val="000000"/>
                </a:solidFill>
                <a:round/>
                <a:headEnd type="triangle" w="med" len="med"/>
                <a:tailEnd type="triangle" w="med" len="med"/>
              </a:ln>
            </p:spPr>
          </p:cxnSp>
          <p:cxnSp>
            <p:nvCxnSpPr>
              <p:cNvPr id="13" name="AutoShape 40"/>
              <p:cNvCxnSpPr>
                <a:cxnSpLocks noChangeShapeType="1"/>
              </p:cNvCxnSpPr>
              <p:nvPr/>
            </p:nvCxnSpPr>
            <p:spPr bwMode="auto">
              <a:xfrm flipV="1">
                <a:off x="5645" y="10670"/>
                <a:ext cx="262" cy="363"/>
              </a:xfrm>
              <a:prstGeom prst="straightConnector1">
                <a:avLst/>
              </a:prstGeom>
              <a:noFill/>
              <a:ln w="9525">
                <a:solidFill>
                  <a:srgbClr val="000000"/>
                </a:solidFill>
                <a:round/>
                <a:headEnd type="triangle" w="med" len="med"/>
                <a:tailEnd type="triangle" w="med" len="med"/>
              </a:ln>
            </p:spPr>
          </p:cxnSp>
          <p:cxnSp>
            <p:nvCxnSpPr>
              <p:cNvPr id="14" name="AutoShape 41"/>
              <p:cNvCxnSpPr>
                <a:cxnSpLocks noChangeShapeType="1"/>
              </p:cNvCxnSpPr>
              <p:nvPr/>
            </p:nvCxnSpPr>
            <p:spPr bwMode="auto">
              <a:xfrm>
                <a:off x="6416" y="10328"/>
                <a:ext cx="504" cy="83"/>
              </a:xfrm>
              <a:prstGeom prst="straightConnector1">
                <a:avLst/>
              </a:prstGeom>
              <a:noFill/>
              <a:ln w="9525">
                <a:solidFill>
                  <a:srgbClr val="000000"/>
                </a:solidFill>
                <a:round/>
                <a:headEnd type="triangle" w="med" len="med"/>
                <a:tailEnd type="triangle" w="med" len="med"/>
              </a:ln>
            </p:spPr>
          </p:cxnSp>
          <p:grpSp>
            <p:nvGrpSpPr>
              <p:cNvPr id="15" name="Group 42"/>
              <p:cNvGrpSpPr>
                <a:grpSpLocks/>
              </p:cNvGrpSpPr>
              <p:nvPr/>
            </p:nvGrpSpPr>
            <p:grpSpPr bwMode="auto">
              <a:xfrm rot="-183522">
                <a:off x="5772" y="10086"/>
                <a:ext cx="582" cy="524"/>
                <a:chOff x="10802" y="3277"/>
                <a:chExt cx="582" cy="524"/>
              </a:xfrm>
            </p:grpSpPr>
            <p:cxnSp>
              <p:nvCxnSpPr>
                <p:cNvPr id="16" name="AutoShape 43"/>
                <p:cNvCxnSpPr>
                  <a:cxnSpLocks noChangeShapeType="1"/>
                </p:cNvCxnSpPr>
                <p:nvPr/>
              </p:nvCxnSpPr>
              <p:spPr bwMode="auto">
                <a:xfrm flipH="1">
                  <a:off x="10967" y="3299"/>
                  <a:ext cx="117" cy="502"/>
                </a:xfrm>
                <a:prstGeom prst="straightConnector1">
                  <a:avLst/>
                </a:prstGeom>
                <a:noFill/>
                <a:ln w="12700">
                  <a:solidFill>
                    <a:srgbClr val="000000"/>
                  </a:solidFill>
                  <a:round/>
                  <a:headEnd/>
                  <a:tailEnd/>
                </a:ln>
              </p:spPr>
            </p:cxnSp>
            <p:grpSp>
              <p:nvGrpSpPr>
                <p:cNvPr id="17" name="Group 44"/>
                <p:cNvGrpSpPr>
                  <a:grpSpLocks/>
                </p:cNvGrpSpPr>
                <p:nvPr/>
              </p:nvGrpSpPr>
              <p:grpSpPr bwMode="auto">
                <a:xfrm>
                  <a:off x="10802" y="3277"/>
                  <a:ext cx="582" cy="524"/>
                  <a:chOff x="9550" y="4717"/>
                  <a:chExt cx="582" cy="524"/>
                </a:xfrm>
              </p:grpSpPr>
              <p:cxnSp>
                <p:nvCxnSpPr>
                  <p:cNvPr id="18" name="AutoShape 45"/>
                  <p:cNvCxnSpPr>
                    <a:cxnSpLocks noChangeShapeType="1"/>
                  </p:cNvCxnSpPr>
                  <p:nvPr/>
                </p:nvCxnSpPr>
                <p:spPr bwMode="auto">
                  <a:xfrm>
                    <a:off x="9832" y="4717"/>
                    <a:ext cx="165" cy="502"/>
                  </a:xfrm>
                  <a:prstGeom prst="straightConnector1">
                    <a:avLst/>
                  </a:prstGeom>
                  <a:noFill/>
                  <a:ln w="12700">
                    <a:solidFill>
                      <a:srgbClr val="000000"/>
                    </a:solidFill>
                    <a:round/>
                    <a:headEnd/>
                    <a:tailEnd/>
                  </a:ln>
                </p:spPr>
              </p:cxnSp>
              <p:cxnSp>
                <p:nvCxnSpPr>
                  <p:cNvPr id="19" name="AutoShape 46"/>
                  <p:cNvCxnSpPr>
                    <a:cxnSpLocks noChangeShapeType="1"/>
                  </p:cNvCxnSpPr>
                  <p:nvPr/>
                </p:nvCxnSpPr>
                <p:spPr bwMode="auto">
                  <a:xfrm>
                    <a:off x="9550" y="4957"/>
                    <a:ext cx="582" cy="0"/>
                  </a:xfrm>
                  <a:prstGeom prst="straightConnector1">
                    <a:avLst/>
                  </a:prstGeom>
                  <a:noFill/>
                  <a:ln w="12700">
                    <a:solidFill>
                      <a:srgbClr val="000000"/>
                    </a:solidFill>
                    <a:round/>
                    <a:headEnd/>
                    <a:tailEnd/>
                  </a:ln>
                </p:spPr>
              </p:cxnSp>
              <p:cxnSp>
                <p:nvCxnSpPr>
                  <p:cNvPr id="20" name="AutoShape 47"/>
                  <p:cNvCxnSpPr>
                    <a:cxnSpLocks noChangeShapeType="1"/>
                  </p:cNvCxnSpPr>
                  <p:nvPr/>
                </p:nvCxnSpPr>
                <p:spPr bwMode="auto">
                  <a:xfrm>
                    <a:off x="9550" y="4957"/>
                    <a:ext cx="447" cy="262"/>
                  </a:xfrm>
                  <a:prstGeom prst="straightConnector1">
                    <a:avLst/>
                  </a:prstGeom>
                  <a:noFill/>
                  <a:ln w="12700">
                    <a:solidFill>
                      <a:srgbClr val="000000"/>
                    </a:solidFill>
                    <a:round/>
                    <a:headEnd/>
                    <a:tailEnd/>
                  </a:ln>
                </p:spPr>
              </p:cxnSp>
              <p:cxnSp>
                <p:nvCxnSpPr>
                  <p:cNvPr id="21" name="AutoShape 48"/>
                  <p:cNvCxnSpPr>
                    <a:cxnSpLocks noChangeShapeType="1"/>
                  </p:cNvCxnSpPr>
                  <p:nvPr/>
                </p:nvCxnSpPr>
                <p:spPr bwMode="auto">
                  <a:xfrm>
                    <a:off x="9550" y="4979"/>
                    <a:ext cx="165" cy="262"/>
                  </a:xfrm>
                  <a:prstGeom prst="straightConnector1">
                    <a:avLst/>
                  </a:prstGeom>
                  <a:noFill/>
                  <a:ln w="12700">
                    <a:solidFill>
                      <a:srgbClr val="000000"/>
                    </a:solidFill>
                    <a:round/>
                    <a:headEnd/>
                    <a:tailEnd/>
                  </a:ln>
                </p:spPr>
              </p:cxnSp>
              <p:cxnSp>
                <p:nvCxnSpPr>
                  <p:cNvPr id="22" name="AutoShape 49"/>
                  <p:cNvCxnSpPr>
                    <a:cxnSpLocks noChangeShapeType="1"/>
                  </p:cNvCxnSpPr>
                  <p:nvPr/>
                </p:nvCxnSpPr>
                <p:spPr bwMode="auto">
                  <a:xfrm flipV="1">
                    <a:off x="9550" y="4717"/>
                    <a:ext cx="282" cy="240"/>
                  </a:xfrm>
                  <a:prstGeom prst="straightConnector1">
                    <a:avLst/>
                  </a:prstGeom>
                  <a:noFill/>
                  <a:ln w="12700">
                    <a:solidFill>
                      <a:srgbClr val="000000"/>
                    </a:solidFill>
                    <a:round/>
                    <a:headEnd/>
                    <a:tailEnd/>
                  </a:ln>
                </p:spPr>
              </p:cxnSp>
              <p:cxnSp>
                <p:nvCxnSpPr>
                  <p:cNvPr id="23" name="AutoShape 50"/>
                  <p:cNvCxnSpPr>
                    <a:cxnSpLocks noChangeShapeType="1"/>
                  </p:cNvCxnSpPr>
                  <p:nvPr/>
                </p:nvCxnSpPr>
                <p:spPr bwMode="auto">
                  <a:xfrm>
                    <a:off x="9832" y="4717"/>
                    <a:ext cx="300" cy="262"/>
                  </a:xfrm>
                  <a:prstGeom prst="straightConnector1">
                    <a:avLst/>
                  </a:prstGeom>
                  <a:noFill/>
                  <a:ln w="12700">
                    <a:solidFill>
                      <a:srgbClr val="000000"/>
                    </a:solidFill>
                    <a:round/>
                    <a:headEnd/>
                    <a:tailEnd/>
                  </a:ln>
                </p:spPr>
              </p:cxnSp>
              <p:cxnSp>
                <p:nvCxnSpPr>
                  <p:cNvPr id="24" name="AutoShape 51"/>
                  <p:cNvCxnSpPr>
                    <a:cxnSpLocks noChangeShapeType="1"/>
                  </p:cNvCxnSpPr>
                  <p:nvPr/>
                </p:nvCxnSpPr>
                <p:spPr bwMode="auto">
                  <a:xfrm flipH="1">
                    <a:off x="9997" y="4979"/>
                    <a:ext cx="135" cy="240"/>
                  </a:xfrm>
                  <a:prstGeom prst="straightConnector1">
                    <a:avLst/>
                  </a:prstGeom>
                  <a:noFill/>
                  <a:ln w="12700">
                    <a:solidFill>
                      <a:srgbClr val="000000"/>
                    </a:solidFill>
                    <a:round/>
                    <a:headEnd/>
                    <a:tailEnd/>
                  </a:ln>
                </p:spPr>
              </p:cxnSp>
              <p:cxnSp>
                <p:nvCxnSpPr>
                  <p:cNvPr id="25" name="AutoShape 52"/>
                  <p:cNvCxnSpPr>
                    <a:cxnSpLocks noChangeShapeType="1"/>
                  </p:cNvCxnSpPr>
                  <p:nvPr/>
                </p:nvCxnSpPr>
                <p:spPr bwMode="auto">
                  <a:xfrm flipV="1">
                    <a:off x="9715" y="5219"/>
                    <a:ext cx="282" cy="22"/>
                  </a:xfrm>
                  <a:prstGeom prst="straightConnector1">
                    <a:avLst/>
                  </a:prstGeom>
                  <a:noFill/>
                  <a:ln w="12700">
                    <a:solidFill>
                      <a:srgbClr val="000000"/>
                    </a:solidFill>
                    <a:round/>
                    <a:headEnd/>
                    <a:tailEnd/>
                  </a:ln>
                </p:spPr>
              </p:cxnSp>
            </p:grpSp>
          </p:grpSp>
        </p:grpSp>
        <p:grpSp>
          <p:nvGrpSpPr>
            <p:cNvPr id="84" name="Group 83"/>
            <p:cNvGrpSpPr/>
            <p:nvPr/>
          </p:nvGrpSpPr>
          <p:grpSpPr>
            <a:xfrm>
              <a:off x="5500694" y="3357562"/>
              <a:ext cx="1802908" cy="928696"/>
              <a:chOff x="3143240" y="3071810"/>
              <a:chExt cx="1802908" cy="928696"/>
            </a:xfrm>
          </p:grpSpPr>
          <p:sp>
            <p:nvSpPr>
              <p:cNvPr id="58" name="Oval 73"/>
              <p:cNvSpPr>
                <a:spLocks noChangeArrowheads="1"/>
              </p:cNvSpPr>
              <p:nvPr/>
            </p:nvSpPr>
            <p:spPr bwMode="auto">
              <a:xfrm>
                <a:off x="3869043" y="3071810"/>
                <a:ext cx="346331" cy="346805"/>
              </a:xfrm>
              <a:prstGeom prst="ellipse">
                <a:avLst/>
              </a:prstGeom>
              <a:solidFill>
                <a:srgbClr val="93895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Oval 74"/>
              <p:cNvSpPr>
                <a:spLocks noChangeArrowheads="1"/>
              </p:cNvSpPr>
              <p:nvPr/>
            </p:nvSpPr>
            <p:spPr bwMode="auto">
              <a:xfrm>
                <a:off x="4599817" y="3227797"/>
                <a:ext cx="346331" cy="346805"/>
              </a:xfrm>
              <a:prstGeom prst="ellipse">
                <a:avLst/>
              </a:prstGeom>
              <a:solidFill>
                <a:srgbClr val="93895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Oval 75"/>
              <p:cNvSpPr>
                <a:spLocks noChangeArrowheads="1"/>
              </p:cNvSpPr>
              <p:nvPr/>
            </p:nvSpPr>
            <p:spPr bwMode="auto">
              <a:xfrm>
                <a:off x="3143240" y="3229311"/>
                <a:ext cx="346331" cy="346805"/>
              </a:xfrm>
              <a:prstGeom prst="ellipse">
                <a:avLst/>
              </a:prstGeom>
              <a:solidFill>
                <a:srgbClr val="93895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61" name="AutoShape 76"/>
              <p:cNvCxnSpPr>
                <a:cxnSpLocks noChangeShapeType="1"/>
              </p:cNvCxnSpPr>
              <p:nvPr/>
            </p:nvCxnSpPr>
            <p:spPr bwMode="auto">
              <a:xfrm>
                <a:off x="4061265" y="3274744"/>
                <a:ext cx="4971" cy="698154"/>
              </a:xfrm>
              <a:prstGeom prst="straightConnector1">
                <a:avLst/>
              </a:prstGeom>
              <a:noFill/>
              <a:ln w="9525">
                <a:solidFill>
                  <a:srgbClr val="000000"/>
                </a:solidFill>
                <a:round/>
                <a:headEnd type="triangle" w="med" len="med"/>
                <a:tailEnd type="triangle" w="med" len="med"/>
              </a:ln>
            </p:spPr>
          </p:cxnSp>
          <p:cxnSp>
            <p:nvCxnSpPr>
              <p:cNvPr id="62" name="AutoShape 77"/>
              <p:cNvCxnSpPr>
                <a:cxnSpLocks noChangeShapeType="1"/>
              </p:cNvCxnSpPr>
              <p:nvPr/>
            </p:nvCxnSpPr>
            <p:spPr bwMode="auto">
              <a:xfrm flipH="1">
                <a:off x="4361197" y="3418615"/>
                <a:ext cx="376158" cy="554283"/>
              </a:xfrm>
              <a:prstGeom prst="straightConnector1">
                <a:avLst/>
              </a:prstGeom>
              <a:noFill/>
              <a:ln w="9525">
                <a:solidFill>
                  <a:srgbClr val="000000"/>
                </a:solidFill>
                <a:round/>
                <a:headEnd type="triangle" w="med" len="med"/>
                <a:tailEnd type="triangle" w="med" len="med"/>
              </a:ln>
            </p:spPr>
          </p:cxnSp>
          <p:cxnSp>
            <p:nvCxnSpPr>
              <p:cNvPr id="63" name="AutoShape 78"/>
              <p:cNvCxnSpPr>
                <a:cxnSpLocks noChangeShapeType="1"/>
              </p:cNvCxnSpPr>
              <p:nvPr/>
            </p:nvCxnSpPr>
            <p:spPr bwMode="auto">
              <a:xfrm rot="16200000" flipH="1">
                <a:off x="3266470" y="3552232"/>
                <a:ext cx="581892" cy="314655"/>
              </a:xfrm>
              <a:prstGeom prst="straightConnector1">
                <a:avLst/>
              </a:prstGeom>
              <a:noFill/>
              <a:ln w="9525">
                <a:solidFill>
                  <a:srgbClr val="000000"/>
                </a:solidFill>
                <a:round/>
                <a:headEnd type="triangle" w="med" len="med"/>
                <a:tailEnd type="triangle" w="med" len="med"/>
              </a:ln>
            </p:spPr>
          </p:cxnSp>
        </p:grpSp>
      </p:grpSp>
      <p:sp>
        <p:nvSpPr>
          <p:cNvPr id="65"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pPr marR="0" algn="l" rtl="0"/>
            <a:r>
              <a:rPr lang="en-GB" sz="3200" b="1" kern="1600" baseline="0" dirty="0" smtClean="0">
                <a:effectLst/>
              </a:rPr>
              <a:t>Exercise</a:t>
            </a:r>
          </a:p>
        </p:txBody>
      </p:sp>
      <p:sp>
        <p:nvSpPr>
          <p:cNvPr id="3" name="Text Placeholder 2"/>
          <p:cNvSpPr>
            <a:spLocks noGrp="1"/>
          </p:cNvSpPr>
          <p:nvPr>
            <p:ph type="body" idx="1"/>
          </p:nvPr>
        </p:nvSpPr>
        <p:spPr>
          <a:xfrm>
            <a:off x="395536" y="2636912"/>
            <a:ext cx="8229600" cy="3571429"/>
          </a:xfrm>
        </p:spPr>
        <p:txBody>
          <a:bodyPr>
            <a:normAutofit fontScale="77500" lnSpcReduction="20000"/>
          </a:bodyPr>
          <a:lstStyle/>
          <a:p>
            <a:pPr>
              <a:buNone/>
            </a:pPr>
            <a:r>
              <a:rPr lang="en-US" sz="2000" dirty="0" smtClean="0"/>
              <a:t>	</a:t>
            </a:r>
            <a:r>
              <a:rPr lang="en-US" sz="3100" dirty="0" smtClean="0"/>
              <a:t>To what extent did they:</a:t>
            </a:r>
          </a:p>
          <a:p>
            <a:pPr>
              <a:buNone/>
            </a:pPr>
            <a:endParaRPr lang="en-GB" sz="3100" dirty="0" smtClean="0"/>
          </a:p>
          <a:p>
            <a:pPr lvl="0"/>
            <a:r>
              <a:rPr lang="en-US" sz="3100" dirty="0" smtClean="0"/>
              <a:t>appear to recognize the need or opportunity for change in good time? </a:t>
            </a:r>
            <a:r>
              <a:rPr lang="en-US" sz="3100" b="1" dirty="0" smtClean="0">
                <a:solidFill>
                  <a:srgbClr val="C00000"/>
                </a:solidFill>
              </a:rPr>
              <a:t>(</a:t>
            </a:r>
            <a:r>
              <a:rPr lang="en-GB" sz="3100" b="1" dirty="0" err="1" smtClean="0">
                <a:solidFill>
                  <a:srgbClr val="C00000"/>
                </a:solidFill>
              </a:rPr>
              <a:t>Sensemaking</a:t>
            </a:r>
            <a:r>
              <a:rPr lang="en-GB" sz="3100" b="1" dirty="0" smtClean="0">
                <a:solidFill>
                  <a:srgbClr val="C00000"/>
                </a:solidFill>
              </a:rPr>
              <a:t>)</a:t>
            </a:r>
            <a:endParaRPr lang="en-GB" sz="3100" dirty="0" smtClean="0"/>
          </a:p>
          <a:p>
            <a:pPr>
              <a:buNone/>
            </a:pPr>
            <a:r>
              <a:rPr lang="en-US" sz="3100" dirty="0" smtClean="0"/>
              <a:t> </a:t>
            </a:r>
            <a:endParaRPr lang="en-GB" sz="3100" dirty="0" smtClean="0"/>
          </a:p>
          <a:p>
            <a:pPr lvl="0"/>
            <a:r>
              <a:rPr lang="en-US" sz="3100" dirty="0" smtClean="0"/>
              <a:t>appear to formulate a vision of a better future that was based on an in-depth understanding of the situation? </a:t>
            </a:r>
            <a:r>
              <a:rPr lang="en-GB" sz="3100" b="1" dirty="0" smtClean="0">
                <a:solidFill>
                  <a:srgbClr val="C00000"/>
                </a:solidFill>
              </a:rPr>
              <a:t>(Visioning) </a:t>
            </a:r>
            <a:endParaRPr lang="en-GB" sz="3100" dirty="0" smtClean="0"/>
          </a:p>
          <a:p>
            <a:pPr>
              <a:buNone/>
            </a:pPr>
            <a:r>
              <a:rPr lang="en-US" sz="3100" dirty="0" smtClean="0"/>
              <a:t> </a:t>
            </a:r>
            <a:endParaRPr lang="en-GB" sz="3100" dirty="0" smtClean="0"/>
          </a:p>
          <a:p>
            <a:pPr lvl="0"/>
            <a:r>
              <a:rPr lang="en-US" sz="3100" dirty="0" smtClean="0"/>
              <a:t>communicate a vision to a wider audience in a way that won their commitment to achieving the vision? </a:t>
            </a:r>
            <a:r>
              <a:rPr lang="en-GB" sz="3100" b="1" dirty="0" smtClean="0">
                <a:solidFill>
                  <a:srgbClr val="C00000"/>
                </a:solidFill>
              </a:rPr>
              <a:t>(</a:t>
            </a:r>
            <a:r>
              <a:rPr lang="en-GB" sz="3100" b="1" dirty="0" err="1" smtClean="0">
                <a:solidFill>
                  <a:srgbClr val="C00000"/>
                </a:solidFill>
              </a:rPr>
              <a:t>Sensegiving</a:t>
            </a:r>
            <a:r>
              <a:rPr lang="en-GB" sz="3100" b="1" dirty="0" smtClean="0">
                <a:solidFill>
                  <a:srgbClr val="C00000"/>
                </a:solidFill>
              </a:rPr>
              <a:t>)</a:t>
            </a:r>
            <a:endParaRPr lang="en-US" sz="3100" dirty="0" smtClean="0"/>
          </a:p>
          <a:p>
            <a:pPr lvl="0">
              <a:buNone/>
            </a:pPr>
            <a:endParaRPr lang="en-GB" sz="1700" dirty="0" smtClean="0"/>
          </a:p>
          <a:p>
            <a:pPr>
              <a:buNone/>
            </a:pPr>
            <a:endParaRPr lang="en-GB" baseline="0" dirty="0" smtClean="0">
              <a:latin typeface="Times New Roman"/>
            </a:endParaRPr>
          </a:p>
        </p:txBody>
      </p:sp>
      <p:sp>
        <p:nvSpPr>
          <p:cNvPr id="4" name="Slide Number Placeholder 3"/>
          <p:cNvSpPr>
            <a:spLocks noGrp="1"/>
          </p:cNvSpPr>
          <p:nvPr>
            <p:ph type="sldNum" sz="quarter" idx="12"/>
          </p:nvPr>
        </p:nvSpPr>
        <p:spPr/>
        <p:txBody>
          <a:bodyPr/>
          <a:lstStyle/>
          <a:p>
            <a:fld id="{AFE0C293-CDB1-4BD7-9E0C-D82AD6389D10}" type="slidenum">
              <a:rPr lang="en-GB" smtClean="0"/>
              <a:pPr/>
              <a:t>18</a:t>
            </a:fld>
            <a:endParaRPr lang="en-GB" dirty="0"/>
          </a:p>
        </p:txBody>
      </p:sp>
      <p:sp>
        <p:nvSpPr>
          <p:cNvPr id="10" name="Rectangle 9"/>
          <p:cNvSpPr/>
          <p:nvPr/>
        </p:nvSpPr>
        <p:spPr>
          <a:xfrm>
            <a:off x="395536" y="908720"/>
            <a:ext cx="8496944" cy="1569660"/>
          </a:xfrm>
          <a:prstGeom prst="rect">
            <a:avLst/>
          </a:prstGeom>
        </p:spPr>
        <p:txBody>
          <a:bodyPr wrap="square">
            <a:spAutoFit/>
          </a:bodyPr>
          <a:lstStyle/>
          <a:p>
            <a:r>
              <a:rPr lang="en-US" sz="2400" dirty="0" smtClean="0"/>
              <a:t>Think about two leaders (one who you judge to be an effective change manager and one who you judge to be less effective) and consider whether effective leaders are more likely to attend to the leadership </a:t>
            </a:r>
            <a:r>
              <a:rPr lang="en-US" sz="2400" dirty="0" err="1" smtClean="0"/>
              <a:t>behaviours</a:t>
            </a:r>
            <a:r>
              <a:rPr lang="en-US" sz="2400" dirty="0" smtClean="0"/>
              <a:t> listed below.</a:t>
            </a:r>
            <a:endParaRPr lang="en-GB" sz="2400" dirty="0"/>
          </a:p>
        </p:txBody>
      </p:sp>
      <p:sp>
        <p:nvSpPr>
          <p:cNvPr id="8"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70000" lnSpcReduction="20000"/>
          </a:bodyPr>
          <a:lstStyle/>
          <a:p>
            <a:pPr lvl="0"/>
            <a:r>
              <a:rPr lang="en-US" sz="3100" dirty="0"/>
              <a:t>communicate a shared sense of direction so that everybody involved in the change could work together to achieve the vision? </a:t>
            </a:r>
            <a:r>
              <a:rPr lang="en-GB" sz="3100" b="1" dirty="0">
                <a:solidFill>
                  <a:srgbClr val="C00000"/>
                </a:solidFill>
              </a:rPr>
              <a:t>(Aligning)</a:t>
            </a:r>
          </a:p>
          <a:p>
            <a:pPr>
              <a:buNone/>
            </a:pPr>
            <a:r>
              <a:rPr lang="en-US" sz="3100" dirty="0"/>
              <a:t> </a:t>
            </a:r>
            <a:endParaRPr lang="en-GB" sz="3100" dirty="0"/>
          </a:p>
          <a:p>
            <a:pPr lvl="0"/>
            <a:r>
              <a:rPr lang="en-US" sz="3100" dirty="0"/>
              <a:t>identify and remove obstacles that got in the way of change? </a:t>
            </a:r>
            <a:r>
              <a:rPr lang="en-GB" sz="3100" b="1" dirty="0">
                <a:solidFill>
                  <a:srgbClr val="C00000"/>
                </a:solidFill>
              </a:rPr>
              <a:t>(Enabling)</a:t>
            </a:r>
            <a:r>
              <a:rPr lang="en-GB" sz="3100" dirty="0"/>
              <a:t> </a:t>
            </a:r>
          </a:p>
          <a:p>
            <a:pPr>
              <a:buNone/>
            </a:pPr>
            <a:r>
              <a:rPr lang="en-US" sz="3100" dirty="0"/>
              <a:t> </a:t>
            </a:r>
            <a:endParaRPr lang="en-GB" sz="3100" dirty="0"/>
          </a:p>
          <a:p>
            <a:pPr lvl="0"/>
            <a:r>
              <a:rPr lang="en-US" sz="3100" dirty="0"/>
              <a:t>recognize and respond to the concerns of those affected by the change? </a:t>
            </a:r>
            <a:r>
              <a:rPr lang="en-GB" sz="3100" b="1" dirty="0">
                <a:solidFill>
                  <a:srgbClr val="C00000"/>
                </a:solidFill>
              </a:rPr>
              <a:t>(Supporting)</a:t>
            </a:r>
            <a:r>
              <a:rPr lang="en-GB" sz="3100" b="1" dirty="0"/>
              <a:t> </a:t>
            </a:r>
            <a:endParaRPr lang="en-GB" sz="3100" dirty="0"/>
          </a:p>
          <a:p>
            <a:pPr>
              <a:buNone/>
            </a:pPr>
            <a:r>
              <a:rPr lang="en-US" sz="3100" dirty="0"/>
              <a:t> </a:t>
            </a:r>
            <a:endParaRPr lang="en-GB" sz="3100" dirty="0"/>
          </a:p>
          <a:p>
            <a:pPr lvl="0"/>
            <a:r>
              <a:rPr lang="en-US" sz="3100" dirty="0"/>
              <a:t>demonstrate a continuing commitment to the change and do whatever was necessary to keep others focused on implementing and sustaining the change? </a:t>
            </a:r>
            <a:r>
              <a:rPr lang="en-GB" sz="3100" b="1" dirty="0">
                <a:solidFill>
                  <a:srgbClr val="C00000"/>
                </a:solidFill>
              </a:rPr>
              <a:t>(Maintaining momentum and sustaining the change) </a:t>
            </a:r>
            <a:endParaRPr lang="en-GB" sz="3100" dirty="0"/>
          </a:p>
          <a:p>
            <a:endParaRPr lang="en-GB" dirty="0"/>
          </a:p>
        </p:txBody>
      </p:sp>
      <p:sp>
        <p:nvSpPr>
          <p:cNvPr id="4" name="Slide Number Placeholder 3"/>
          <p:cNvSpPr>
            <a:spLocks noGrp="1"/>
          </p:cNvSpPr>
          <p:nvPr>
            <p:ph type="sldNum" sz="quarter" idx="12"/>
          </p:nvPr>
        </p:nvSpPr>
        <p:spPr/>
        <p:txBody>
          <a:bodyPr/>
          <a:lstStyle/>
          <a:p>
            <a:fld id="{AFE0C293-CDB1-4BD7-9E0C-D82AD6389D10}" type="slidenum">
              <a:rPr lang="en-GB" smtClean="0"/>
              <a:pPr/>
              <a:t>19</a:t>
            </a:fld>
            <a:endParaRPr lang="en-GB"/>
          </a:p>
        </p:txBody>
      </p:sp>
      <p:sp>
        <p:nvSpPr>
          <p:cNvPr id="5" name="Title 1"/>
          <p:cNvSpPr>
            <a:spLocks noGrp="1"/>
          </p:cNvSpPr>
          <p:nvPr>
            <p:ph type="title"/>
          </p:nvPr>
        </p:nvSpPr>
        <p:spPr>
          <a:xfrm>
            <a:off x="539552" y="260648"/>
            <a:ext cx="8229600" cy="864096"/>
          </a:xfrm>
        </p:spPr>
        <p:txBody>
          <a:bodyPr>
            <a:normAutofit/>
          </a:bodyPr>
          <a:lstStyle/>
          <a:p>
            <a:pPr marR="0" algn="l" rtl="0"/>
            <a:r>
              <a:rPr lang="en-GB" sz="3200" b="1" kern="1600" baseline="0" dirty="0" smtClean="0">
                <a:effectLst/>
              </a:rPr>
              <a:t>Exercise (cont.)</a:t>
            </a:r>
          </a:p>
        </p:txBody>
      </p:sp>
      <p:sp>
        <p:nvSpPr>
          <p:cNvPr id="6"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extLst>
      <p:ext uri="{BB962C8B-B14F-4D97-AF65-F5344CB8AC3E}">
        <p14:creationId xmlns:p14="http://schemas.microsoft.com/office/powerpoint/2010/main" val="840286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08"/>
            <a:ext cx="8229600" cy="1143000"/>
          </a:xfrm>
        </p:spPr>
        <p:txBody>
          <a:bodyPr>
            <a:normAutofit/>
          </a:bodyPr>
          <a:lstStyle/>
          <a:p>
            <a:pPr marR="0" algn="l" rtl="0"/>
            <a:r>
              <a:rPr lang="en-GB" sz="3200" b="1" kern="1600" baseline="0" dirty="0" smtClean="0">
                <a:effectLst/>
              </a:rPr>
              <a:t>The role of leadership  </a:t>
            </a:r>
          </a:p>
        </p:txBody>
      </p:sp>
      <p:sp>
        <p:nvSpPr>
          <p:cNvPr id="3" name="Text Placeholder 2"/>
          <p:cNvSpPr>
            <a:spLocks noGrp="1"/>
          </p:cNvSpPr>
          <p:nvPr>
            <p:ph type="body" idx="1"/>
          </p:nvPr>
        </p:nvSpPr>
        <p:spPr>
          <a:xfrm>
            <a:off x="457200" y="1357299"/>
            <a:ext cx="8229600" cy="1285883"/>
          </a:xfrm>
        </p:spPr>
        <p:txBody>
          <a:bodyPr>
            <a:normAutofit/>
          </a:bodyPr>
          <a:lstStyle/>
          <a:p>
            <a:pPr marR="0" lvl="1" rtl="0">
              <a:buNone/>
            </a:pPr>
            <a:r>
              <a:rPr lang="en-GB" sz="2400" baseline="0" dirty="0" smtClean="0"/>
              <a:t>	There is marked difference in the orientation between management and leadership.  </a:t>
            </a:r>
          </a:p>
          <a:p>
            <a:pPr marR="0" lvl="1" rtl="0">
              <a:buNone/>
            </a:pPr>
            <a:r>
              <a:rPr lang="en-GB" sz="2400" baseline="0" dirty="0" smtClean="0"/>
              <a:t>	Both involve: </a:t>
            </a:r>
          </a:p>
        </p:txBody>
      </p:sp>
      <p:sp>
        <p:nvSpPr>
          <p:cNvPr id="4" name="Slide Number Placeholder 3"/>
          <p:cNvSpPr>
            <a:spLocks noGrp="1"/>
          </p:cNvSpPr>
          <p:nvPr>
            <p:ph type="sldNum" sz="quarter" idx="12"/>
          </p:nvPr>
        </p:nvSpPr>
        <p:spPr/>
        <p:txBody>
          <a:bodyPr/>
          <a:lstStyle/>
          <a:p>
            <a:fld id="{AFE0C293-CDB1-4BD7-9E0C-D82AD6389D10}" type="slidenum">
              <a:rPr lang="en-GB" smtClean="0"/>
              <a:pPr/>
              <a:t>2</a:t>
            </a:fld>
            <a:endParaRPr lang="en-GB"/>
          </a:p>
        </p:txBody>
      </p:sp>
      <p:sp>
        <p:nvSpPr>
          <p:cNvPr id="5" name="TextBox 4"/>
          <p:cNvSpPr txBox="1"/>
          <p:nvPr/>
        </p:nvSpPr>
        <p:spPr>
          <a:xfrm>
            <a:off x="428596" y="2571744"/>
            <a:ext cx="8286808" cy="461665"/>
          </a:xfrm>
          <a:prstGeom prst="rect">
            <a:avLst/>
          </a:prstGeom>
          <a:noFill/>
        </p:spPr>
        <p:txBody>
          <a:bodyPr wrap="square" rtlCol="0">
            <a:spAutoFit/>
          </a:bodyPr>
          <a:lstStyle/>
          <a:p>
            <a:pPr marL="1257300" lvl="2" indent="-342900">
              <a:buFont typeface="Arial" panose="020B0604020202020204" pitchFamily="34" charset="0"/>
              <a:buChar char="•"/>
            </a:pPr>
            <a:r>
              <a:rPr lang="en-GB" sz="2400" dirty="0" smtClean="0">
                <a:latin typeface="Calibri" pitchFamily="34" charset="0"/>
              </a:rPr>
              <a:t>deciding what needs to be done</a:t>
            </a:r>
            <a:endParaRPr lang="en-GB" dirty="0"/>
          </a:p>
        </p:txBody>
      </p:sp>
      <p:sp>
        <p:nvSpPr>
          <p:cNvPr id="6" name="TextBox 5"/>
          <p:cNvSpPr txBox="1"/>
          <p:nvPr/>
        </p:nvSpPr>
        <p:spPr>
          <a:xfrm>
            <a:off x="428596" y="2928934"/>
            <a:ext cx="8429684" cy="461665"/>
          </a:xfrm>
          <a:prstGeom prst="rect">
            <a:avLst/>
          </a:prstGeom>
          <a:noFill/>
        </p:spPr>
        <p:txBody>
          <a:bodyPr wrap="square" rtlCol="0">
            <a:spAutoFit/>
          </a:bodyPr>
          <a:lstStyle/>
          <a:p>
            <a:pPr marL="1257300" lvl="2" indent="-342900">
              <a:buFont typeface="Arial" panose="020B0604020202020204" pitchFamily="34" charset="0"/>
              <a:buChar char="•"/>
            </a:pPr>
            <a:r>
              <a:rPr lang="en-GB" sz="2400" dirty="0" smtClean="0">
                <a:latin typeface="Calibri" pitchFamily="34" charset="0"/>
              </a:rPr>
              <a:t>developing the capacity to do it</a:t>
            </a:r>
            <a:endParaRPr lang="en-GB" dirty="0"/>
          </a:p>
        </p:txBody>
      </p:sp>
      <p:sp>
        <p:nvSpPr>
          <p:cNvPr id="7" name="TextBox 6"/>
          <p:cNvSpPr txBox="1"/>
          <p:nvPr/>
        </p:nvSpPr>
        <p:spPr>
          <a:xfrm>
            <a:off x="428596" y="3286124"/>
            <a:ext cx="8001056" cy="461665"/>
          </a:xfrm>
          <a:prstGeom prst="rect">
            <a:avLst/>
          </a:prstGeom>
          <a:noFill/>
        </p:spPr>
        <p:txBody>
          <a:bodyPr wrap="square" rtlCol="0">
            <a:spAutoFit/>
          </a:bodyPr>
          <a:lstStyle/>
          <a:p>
            <a:pPr marL="1257300" lvl="2" indent="-342900">
              <a:buFont typeface="Arial" panose="020B0604020202020204" pitchFamily="34" charset="0"/>
              <a:buChar char="•"/>
            </a:pPr>
            <a:r>
              <a:rPr lang="en-GB" sz="2400" dirty="0" smtClean="0">
                <a:latin typeface="Calibri" pitchFamily="34" charset="0"/>
              </a:rPr>
              <a:t>ensuring that it is done.</a:t>
            </a:r>
            <a:endParaRPr lang="en-GB" dirty="0"/>
          </a:p>
        </p:txBody>
      </p:sp>
      <p:sp>
        <p:nvSpPr>
          <p:cNvPr id="8" name="TextBox 7"/>
          <p:cNvSpPr txBox="1"/>
          <p:nvPr/>
        </p:nvSpPr>
        <p:spPr>
          <a:xfrm>
            <a:off x="1000100" y="3857628"/>
            <a:ext cx="7429552" cy="1107996"/>
          </a:xfrm>
          <a:prstGeom prst="rect">
            <a:avLst/>
          </a:prstGeom>
          <a:noFill/>
        </p:spPr>
        <p:txBody>
          <a:bodyPr wrap="square" rtlCol="0">
            <a:spAutoFit/>
          </a:bodyPr>
          <a:lstStyle/>
          <a:p>
            <a:pPr marL="0" lvl="1"/>
            <a:r>
              <a:rPr lang="en-GB" sz="2400" dirty="0" smtClean="0">
                <a:latin typeface="Calibri" pitchFamily="34" charset="0"/>
              </a:rPr>
              <a:t>However, while management is concerned with order and consistency, leadership is</a:t>
            </a:r>
            <a:r>
              <a:rPr lang="en-GB" sz="2400" b="1" dirty="0" smtClean="0">
                <a:latin typeface="Calibri" pitchFamily="34" charset="0"/>
              </a:rPr>
              <a:t> </a:t>
            </a:r>
            <a:r>
              <a:rPr lang="en-GB" sz="2400" dirty="0" smtClean="0">
                <a:latin typeface="Calibri" pitchFamily="34" charset="0"/>
              </a:rPr>
              <a:t>concerned with change.</a:t>
            </a:r>
          </a:p>
          <a:p>
            <a:endParaRPr lang="en-GB" dirty="0"/>
          </a:p>
        </p:txBody>
      </p:sp>
      <p:sp>
        <p:nvSpPr>
          <p:cNvPr id="10"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E0C293-CDB1-4BD7-9E0C-D82AD6389D10}" type="slidenum">
              <a:rPr lang="en-GB" smtClean="0"/>
              <a:pPr/>
              <a:t>3</a:t>
            </a:fld>
            <a:endParaRPr lang="en-GB" dirty="0"/>
          </a:p>
        </p:txBody>
      </p:sp>
      <p:sp>
        <p:nvSpPr>
          <p:cNvPr id="16" name="Rectangle 15"/>
          <p:cNvSpPr/>
          <p:nvPr/>
        </p:nvSpPr>
        <p:spPr>
          <a:xfrm>
            <a:off x="323528" y="260648"/>
            <a:ext cx="4320480" cy="5760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p>
          <a:p>
            <a:pPr algn="ctr"/>
            <a:r>
              <a:rPr lang="en-US" sz="3200" b="1" dirty="0" smtClean="0">
                <a:solidFill>
                  <a:sysClr val="windowText" lastClr="000000"/>
                </a:solidFill>
              </a:rPr>
              <a:t>Management</a:t>
            </a:r>
            <a:endParaRPr lang="en-GB" sz="3200" dirty="0" smtClean="0">
              <a:solidFill>
                <a:sysClr val="windowText" lastClr="000000"/>
              </a:solidFill>
            </a:endParaRPr>
          </a:p>
          <a:p>
            <a:pPr algn="ctr"/>
            <a:endParaRPr lang="en-GB" dirty="0"/>
          </a:p>
        </p:txBody>
      </p:sp>
      <p:sp>
        <p:nvSpPr>
          <p:cNvPr id="17" name="Rectangle 16"/>
          <p:cNvSpPr/>
          <p:nvPr/>
        </p:nvSpPr>
        <p:spPr>
          <a:xfrm>
            <a:off x="4644008" y="260648"/>
            <a:ext cx="4176464" cy="5760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ysClr val="windowText" lastClr="000000"/>
                </a:solidFill>
              </a:rPr>
              <a:t>Leadership</a:t>
            </a:r>
            <a:endParaRPr lang="en-GB" sz="3200" dirty="0">
              <a:solidFill>
                <a:sysClr val="windowText" lastClr="000000"/>
              </a:solidFill>
            </a:endParaRPr>
          </a:p>
        </p:txBody>
      </p:sp>
      <p:sp>
        <p:nvSpPr>
          <p:cNvPr id="18" name="Rectangle 17"/>
          <p:cNvSpPr/>
          <p:nvPr/>
        </p:nvSpPr>
        <p:spPr>
          <a:xfrm>
            <a:off x="323528" y="836712"/>
            <a:ext cx="849694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Deciding what needs to be done</a:t>
            </a:r>
            <a:endParaRPr lang="en-GB" dirty="0">
              <a:solidFill>
                <a:schemeClr val="tx1"/>
              </a:solidFill>
            </a:endParaRPr>
          </a:p>
        </p:txBody>
      </p:sp>
      <p:sp>
        <p:nvSpPr>
          <p:cNvPr id="19" name="Rectangle 18"/>
          <p:cNvSpPr/>
          <p:nvPr/>
        </p:nvSpPr>
        <p:spPr>
          <a:xfrm>
            <a:off x="323528" y="2420888"/>
            <a:ext cx="849694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smtClean="0">
                <a:solidFill>
                  <a:schemeClr val="tx1"/>
                </a:solidFill>
              </a:rPr>
              <a:t>Developing the capacity to achieve it </a:t>
            </a:r>
            <a:endParaRPr lang="en-GB" dirty="0">
              <a:solidFill>
                <a:schemeClr val="tx1"/>
              </a:solidFill>
            </a:endParaRPr>
          </a:p>
        </p:txBody>
      </p:sp>
      <p:sp>
        <p:nvSpPr>
          <p:cNvPr id="20" name="Rectangle 19"/>
          <p:cNvSpPr/>
          <p:nvPr/>
        </p:nvSpPr>
        <p:spPr>
          <a:xfrm>
            <a:off x="323528" y="4365104"/>
            <a:ext cx="849694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Ensuring that it is done</a:t>
            </a:r>
            <a:endParaRPr lang="en-GB" dirty="0">
              <a:solidFill>
                <a:schemeClr val="tx1"/>
              </a:solidFill>
            </a:endParaRPr>
          </a:p>
        </p:txBody>
      </p:sp>
      <p:grpSp>
        <p:nvGrpSpPr>
          <p:cNvPr id="29" name="Group 28"/>
          <p:cNvGrpSpPr/>
          <p:nvPr/>
        </p:nvGrpSpPr>
        <p:grpSpPr>
          <a:xfrm>
            <a:off x="323528" y="4725144"/>
            <a:ext cx="8496944" cy="1008112"/>
            <a:chOff x="323528" y="4725144"/>
            <a:chExt cx="8496944" cy="1008112"/>
          </a:xfrm>
        </p:grpSpPr>
        <p:sp>
          <p:nvSpPr>
            <p:cNvPr id="23" name="Rectangle 22"/>
            <p:cNvSpPr/>
            <p:nvPr/>
          </p:nvSpPr>
          <p:spPr>
            <a:xfrm>
              <a:off x="4644008" y="4725144"/>
              <a:ext cx="4176464" cy="10081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ysClr val="windowText" lastClr="000000"/>
                  </a:solidFill>
                </a:rPr>
                <a:t>Motivating and inspiring</a:t>
              </a:r>
            </a:p>
            <a:p>
              <a:pPr algn="ctr"/>
              <a:r>
                <a:rPr lang="en-US" dirty="0" smtClean="0">
                  <a:solidFill>
                    <a:sysClr val="windowText" lastClr="000000"/>
                  </a:solidFill>
                </a:rPr>
                <a:t>Motivating and inspiring people to achieve the vision.</a:t>
              </a:r>
              <a:endParaRPr lang="en-GB" b="1" dirty="0">
                <a:solidFill>
                  <a:sysClr val="windowText" lastClr="000000"/>
                </a:solidFill>
              </a:endParaRPr>
            </a:p>
          </p:txBody>
        </p:sp>
        <p:sp>
          <p:nvSpPr>
            <p:cNvPr id="24" name="Rectangle 23"/>
            <p:cNvSpPr/>
            <p:nvPr/>
          </p:nvSpPr>
          <p:spPr>
            <a:xfrm>
              <a:off x="323528" y="4725144"/>
              <a:ext cx="4320480" cy="10081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i="1" dirty="0" smtClean="0">
                  <a:solidFill>
                    <a:sysClr val="windowText" lastClr="000000"/>
                  </a:solidFill>
                </a:rPr>
                <a:t>Controlling and problem solving</a:t>
              </a:r>
              <a:endParaRPr lang="en-GB" b="1" dirty="0" smtClean="0">
                <a:solidFill>
                  <a:sysClr val="windowText" lastClr="000000"/>
                </a:solidFill>
              </a:endParaRPr>
            </a:p>
            <a:p>
              <a:pPr>
                <a:defRPr/>
              </a:pPr>
              <a:r>
                <a:rPr lang="en-US" sz="1600" dirty="0" smtClean="0">
                  <a:solidFill>
                    <a:sysClr val="windowText" lastClr="000000"/>
                  </a:solidFill>
                </a:rPr>
                <a:t>Monitoring performance, identifying deviations from plans and taking corrective action.</a:t>
              </a:r>
              <a:endParaRPr lang="en-GB" sz="1600" dirty="0" smtClean="0">
                <a:solidFill>
                  <a:sysClr val="windowText" lastClr="000000"/>
                </a:solidFill>
              </a:endParaRPr>
            </a:p>
          </p:txBody>
        </p:sp>
      </p:grpSp>
      <p:grpSp>
        <p:nvGrpSpPr>
          <p:cNvPr id="27" name="Group 26"/>
          <p:cNvGrpSpPr/>
          <p:nvPr/>
        </p:nvGrpSpPr>
        <p:grpSpPr>
          <a:xfrm>
            <a:off x="323528" y="1196752"/>
            <a:ext cx="8496944" cy="1224136"/>
            <a:chOff x="323528" y="1196752"/>
            <a:chExt cx="8496944" cy="1224136"/>
          </a:xfrm>
        </p:grpSpPr>
        <p:sp>
          <p:nvSpPr>
            <p:cNvPr id="21" name="Rectangle 20"/>
            <p:cNvSpPr/>
            <p:nvPr/>
          </p:nvSpPr>
          <p:spPr>
            <a:xfrm>
              <a:off x="323528" y="1196752"/>
              <a:ext cx="4320480" cy="122413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ysClr val="windowText" lastClr="000000"/>
                  </a:solidFill>
                </a:rPr>
                <a:t>Planning and budgeting</a:t>
              </a:r>
            </a:p>
            <a:p>
              <a:pPr>
                <a:defRPr/>
              </a:pPr>
              <a:r>
                <a:rPr lang="en-US" sz="1600" dirty="0" smtClean="0">
                  <a:solidFill>
                    <a:sysClr val="windowText" lastClr="000000"/>
                  </a:solidFill>
                </a:rPr>
                <a:t>Planning and goal setting, formulating steps for achieving goals and identifying the resources that will be required.</a:t>
              </a:r>
              <a:endParaRPr lang="en-GB" sz="1600" dirty="0" smtClean="0">
                <a:solidFill>
                  <a:sysClr val="windowText" lastClr="000000"/>
                </a:solidFill>
              </a:endParaRPr>
            </a:p>
          </p:txBody>
        </p:sp>
        <p:sp>
          <p:nvSpPr>
            <p:cNvPr id="25" name="Rectangle 24"/>
            <p:cNvSpPr/>
            <p:nvPr/>
          </p:nvSpPr>
          <p:spPr>
            <a:xfrm>
              <a:off x="4644008" y="1196752"/>
              <a:ext cx="4176464" cy="122413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ysClr val="windowText" lastClr="000000"/>
                  </a:solidFill>
                </a:rPr>
                <a:t>Creating a vision</a:t>
              </a:r>
              <a:r>
                <a:rPr lang="en-US" b="1" dirty="0" smtClean="0">
                  <a:solidFill>
                    <a:sysClr val="windowText" lastClr="000000"/>
                  </a:solidFill>
                </a:rPr>
                <a:t> </a:t>
              </a:r>
            </a:p>
            <a:p>
              <a:pPr>
                <a:defRPr/>
              </a:pPr>
              <a:r>
                <a:rPr lang="en-US" sz="1600" dirty="0" smtClean="0">
                  <a:solidFill>
                    <a:sysClr val="windowText" lastClr="000000"/>
                  </a:solidFill>
                </a:rPr>
                <a:t>Creating a vision and developing strategies that will deliver the changes required to achieve the vision.</a:t>
              </a:r>
              <a:endParaRPr lang="en-GB" sz="1600" dirty="0" smtClean="0">
                <a:solidFill>
                  <a:sysClr val="windowText" lastClr="000000"/>
                </a:solidFill>
              </a:endParaRPr>
            </a:p>
            <a:p>
              <a:endParaRPr lang="en-GB" b="1" dirty="0"/>
            </a:p>
          </p:txBody>
        </p:sp>
      </p:grpSp>
      <p:grpSp>
        <p:nvGrpSpPr>
          <p:cNvPr id="28" name="Group 27"/>
          <p:cNvGrpSpPr/>
          <p:nvPr/>
        </p:nvGrpSpPr>
        <p:grpSpPr>
          <a:xfrm>
            <a:off x="323528" y="2780928"/>
            <a:ext cx="8496944" cy="1584176"/>
            <a:chOff x="323528" y="2780928"/>
            <a:chExt cx="8496944" cy="1584176"/>
          </a:xfrm>
        </p:grpSpPr>
        <p:sp>
          <p:nvSpPr>
            <p:cNvPr id="22" name="Rectangle 21"/>
            <p:cNvSpPr/>
            <p:nvPr/>
          </p:nvSpPr>
          <p:spPr>
            <a:xfrm>
              <a:off x="323528" y="2780928"/>
              <a:ext cx="4320480" cy="15841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a:p>
              <a:pPr algn="ctr"/>
              <a:r>
                <a:rPr lang="en-US" b="1" i="1" dirty="0" smtClean="0">
                  <a:solidFill>
                    <a:sysClr val="windowText" lastClr="000000"/>
                  </a:solidFill>
                </a:rPr>
                <a:t>Organizing and staffing</a:t>
              </a:r>
            </a:p>
            <a:p>
              <a:r>
                <a:rPr lang="en-US" sz="1600" dirty="0" smtClean="0">
                  <a:solidFill>
                    <a:sysClr val="windowText" lastClr="000000"/>
                  </a:solidFill>
                </a:rPr>
                <a:t>Creating organizational structures and work roles that will facilitate the achievement of goals, appointing qualified people, communicating plans and delegating appropriate levels of responsibility.</a:t>
              </a:r>
              <a:endParaRPr lang="en-GB" sz="1600" b="1" dirty="0" smtClean="0">
                <a:solidFill>
                  <a:sysClr val="windowText" lastClr="000000"/>
                </a:solidFill>
              </a:endParaRPr>
            </a:p>
            <a:p>
              <a:pPr algn="ctr"/>
              <a:endParaRPr lang="en-GB" dirty="0" smtClean="0"/>
            </a:p>
            <a:p>
              <a:pPr algn="ctr"/>
              <a:endParaRPr lang="en-GB" dirty="0"/>
            </a:p>
          </p:txBody>
        </p:sp>
        <p:sp>
          <p:nvSpPr>
            <p:cNvPr id="26" name="Rectangle 25"/>
            <p:cNvSpPr/>
            <p:nvPr/>
          </p:nvSpPr>
          <p:spPr>
            <a:xfrm>
              <a:off x="4644008" y="2780928"/>
              <a:ext cx="4176464" cy="15841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ysClr val="windowText" lastClr="000000"/>
                  </a:solidFill>
                </a:rPr>
                <a:t>Communicating the new direction</a:t>
              </a:r>
              <a:r>
                <a:rPr lang="en-US" b="1" dirty="0" smtClean="0">
                  <a:solidFill>
                    <a:sysClr val="windowText" lastClr="000000"/>
                  </a:solidFill>
                </a:rPr>
                <a:t> </a:t>
              </a:r>
            </a:p>
            <a:p>
              <a:r>
                <a:rPr lang="en-US" sz="1600" dirty="0" smtClean="0">
                  <a:solidFill>
                    <a:sysClr val="windowText" lastClr="000000"/>
                  </a:solidFill>
                </a:rPr>
                <a:t>Communicating the new direction in a way that enables people to understand what needs to happen if the vision is to be achieved and creating the conditions necessary to align their efforts to deliver the vision. </a:t>
              </a:r>
            </a:p>
            <a:p>
              <a:endParaRPr lang="en-GB" sz="1600" dirty="0" smtClean="0"/>
            </a:p>
          </p:txBody>
        </p:sp>
      </p:grpSp>
      <p:sp>
        <p:nvSpPr>
          <p:cNvPr id="30" name="TextBox 29"/>
          <p:cNvSpPr txBox="1"/>
          <p:nvPr/>
        </p:nvSpPr>
        <p:spPr>
          <a:xfrm>
            <a:off x="3563888" y="5733256"/>
            <a:ext cx="5328592" cy="707886"/>
          </a:xfrm>
          <a:prstGeom prst="rect">
            <a:avLst/>
          </a:prstGeom>
          <a:noFill/>
        </p:spPr>
        <p:txBody>
          <a:bodyPr wrap="square" rtlCol="0">
            <a:spAutoFit/>
          </a:bodyPr>
          <a:lstStyle/>
          <a:p>
            <a:r>
              <a:rPr lang="en-GB" sz="2000" b="1" dirty="0" smtClean="0">
                <a:solidFill>
                  <a:srgbClr val="C00000"/>
                </a:solidFill>
              </a:rPr>
              <a:t>Managerial work , in times of change, is increasingly a leadership task.</a:t>
            </a:r>
            <a:endParaRPr lang="en-GB" sz="2000" b="1" dirty="0">
              <a:solidFill>
                <a:srgbClr val="C00000"/>
              </a:solidFill>
            </a:endParaRPr>
          </a:p>
        </p:txBody>
      </p:sp>
      <p:sp>
        <p:nvSpPr>
          <p:cNvPr id="31"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E0C293-CDB1-4BD7-9E0C-D82AD6389D10}" type="slidenum">
              <a:rPr lang="en-GB" smtClean="0"/>
              <a:pPr/>
              <a:t>4</a:t>
            </a:fld>
            <a:endParaRPr lang="en-GB"/>
          </a:p>
        </p:txBody>
      </p:sp>
      <p:sp>
        <p:nvSpPr>
          <p:cNvPr id="9" name="TextBox 8"/>
          <p:cNvSpPr txBox="1"/>
          <p:nvPr/>
        </p:nvSpPr>
        <p:spPr>
          <a:xfrm>
            <a:off x="467544" y="476672"/>
            <a:ext cx="8496944" cy="584775"/>
          </a:xfrm>
          <a:prstGeom prst="rect">
            <a:avLst/>
          </a:prstGeom>
          <a:noFill/>
        </p:spPr>
        <p:txBody>
          <a:bodyPr wrap="square" rtlCol="0">
            <a:spAutoFit/>
          </a:bodyPr>
          <a:lstStyle/>
          <a:p>
            <a:r>
              <a:rPr lang="en-GB" sz="3200" b="1" dirty="0" smtClean="0"/>
              <a:t>The role of leadership</a:t>
            </a:r>
          </a:p>
        </p:txBody>
      </p:sp>
      <p:sp>
        <p:nvSpPr>
          <p:cNvPr id="11" name="TextBox 10"/>
          <p:cNvSpPr txBox="1"/>
          <p:nvPr/>
        </p:nvSpPr>
        <p:spPr>
          <a:xfrm>
            <a:off x="611560" y="1124744"/>
            <a:ext cx="8064896" cy="707886"/>
          </a:xfrm>
          <a:prstGeom prst="rect">
            <a:avLst/>
          </a:prstGeom>
          <a:solidFill>
            <a:schemeClr val="accent6">
              <a:lumMod val="20000"/>
              <a:lumOff val="80000"/>
            </a:schemeClr>
          </a:solidFill>
        </p:spPr>
        <p:txBody>
          <a:bodyPr wrap="square" rtlCol="0">
            <a:spAutoFit/>
          </a:bodyPr>
          <a:lstStyle/>
          <a:p>
            <a:r>
              <a:rPr lang="en-US" sz="2000" b="1" dirty="0" smtClean="0"/>
              <a:t>1. </a:t>
            </a:r>
            <a:r>
              <a:rPr lang="en-US" sz="2000" b="1" dirty="0" err="1" smtClean="0"/>
              <a:t>Sensemaking</a:t>
            </a:r>
            <a:r>
              <a:rPr lang="en-US" sz="2000" b="1" dirty="0" smtClean="0"/>
              <a:t>.  </a:t>
            </a:r>
            <a:r>
              <a:rPr lang="en-US" sz="2000" dirty="0" smtClean="0"/>
              <a:t>Making sense of the world and identifying the opportunities and threats that require attention. </a:t>
            </a:r>
            <a:endParaRPr lang="en-GB" sz="2000" dirty="0"/>
          </a:p>
        </p:txBody>
      </p:sp>
      <p:sp>
        <p:nvSpPr>
          <p:cNvPr id="14" name="TextBox 13"/>
          <p:cNvSpPr txBox="1"/>
          <p:nvPr/>
        </p:nvSpPr>
        <p:spPr>
          <a:xfrm>
            <a:off x="611560" y="1772816"/>
            <a:ext cx="8136904" cy="707886"/>
          </a:xfrm>
          <a:prstGeom prst="rect">
            <a:avLst/>
          </a:prstGeom>
          <a:noFill/>
        </p:spPr>
        <p:txBody>
          <a:bodyPr wrap="square" rtlCol="0">
            <a:spAutoFit/>
          </a:bodyPr>
          <a:lstStyle/>
          <a:p>
            <a:r>
              <a:rPr lang="en-US" sz="2000" b="1" dirty="0" smtClean="0"/>
              <a:t>2. Visioning.  </a:t>
            </a:r>
            <a:r>
              <a:rPr lang="en-US" sz="2000" dirty="0" smtClean="0"/>
              <a:t>Identifying a vision of what a more desirable state of affairs might look like and what needs to be done to move towards this.</a:t>
            </a:r>
            <a:endParaRPr lang="en-GB" sz="2000" dirty="0"/>
          </a:p>
        </p:txBody>
      </p:sp>
      <p:sp>
        <p:nvSpPr>
          <p:cNvPr id="15" name="TextBox 14"/>
          <p:cNvSpPr txBox="1"/>
          <p:nvPr/>
        </p:nvSpPr>
        <p:spPr>
          <a:xfrm>
            <a:off x="611560" y="2420888"/>
            <a:ext cx="8352928" cy="707886"/>
          </a:xfrm>
          <a:prstGeom prst="rect">
            <a:avLst/>
          </a:prstGeom>
          <a:solidFill>
            <a:schemeClr val="accent6">
              <a:lumMod val="20000"/>
              <a:lumOff val="80000"/>
            </a:schemeClr>
          </a:solidFill>
        </p:spPr>
        <p:txBody>
          <a:bodyPr wrap="square" rtlCol="0">
            <a:spAutoFit/>
          </a:bodyPr>
          <a:lstStyle/>
          <a:p>
            <a:r>
              <a:rPr lang="en-US" sz="2000" b="1" dirty="0" smtClean="0"/>
              <a:t>3. </a:t>
            </a:r>
            <a:r>
              <a:rPr lang="en-US" sz="2000" b="1" dirty="0" err="1" smtClean="0"/>
              <a:t>Sensegiving</a:t>
            </a:r>
            <a:r>
              <a:rPr lang="en-US" sz="2000" b="1" dirty="0" smtClean="0"/>
              <a:t>.  </a:t>
            </a:r>
            <a:r>
              <a:rPr lang="en-US" sz="2000" dirty="0" smtClean="0"/>
              <a:t>Communicating the vision to a wider audience and responding to feedback as required to win commitment to the change.</a:t>
            </a:r>
            <a:endParaRPr lang="en-GB" sz="2000" dirty="0"/>
          </a:p>
        </p:txBody>
      </p:sp>
      <p:sp>
        <p:nvSpPr>
          <p:cNvPr id="16" name="TextBox 15"/>
          <p:cNvSpPr txBox="1"/>
          <p:nvPr/>
        </p:nvSpPr>
        <p:spPr>
          <a:xfrm>
            <a:off x="611560" y="3068960"/>
            <a:ext cx="8280920" cy="707886"/>
          </a:xfrm>
          <a:prstGeom prst="rect">
            <a:avLst/>
          </a:prstGeom>
          <a:noFill/>
        </p:spPr>
        <p:txBody>
          <a:bodyPr wrap="square" rtlCol="0">
            <a:spAutoFit/>
          </a:bodyPr>
          <a:lstStyle/>
          <a:p>
            <a:r>
              <a:rPr lang="en-US" sz="2000" b="1" dirty="0" smtClean="0"/>
              <a:t>4. Aligning.  </a:t>
            </a:r>
            <a:r>
              <a:rPr lang="en-US" sz="2000" dirty="0" smtClean="0"/>
              <a:t>Promoting a shared sense of direction so that people can work together to achieve the vision.</a:t>
            </a:r>
            <a:endParaRPr lang="en-GB" sz="2000" dirty="0"/>
          </a:p>
        </p:txBody>
      </p:sp>
      <p:sp>
        <p:nvSpPr>
          <p:cNvPr id="17" name="TextBox 16"/>
          <p:cNvSpPr txBox="1"/>
          <p:nvPr/>
        </p:nvSpPr>
        <p:spPr>
          <a:xfrm>
            <a:off x="611560" y="3789040"/>
            <a:ext cx="8280920" cy="707886"/>
          </a:xfrm>
          <a:prstGeom prst="rect">
            <a:avLst/>
          </a:prstGeom>
          <a:solidFill>
            <a:schemeClr val="accent6">
              <a:lumMod val="20000"/>
              <a:lumOff val="80000"/>
            </a:schemeClr>
          </a:solidFill>
        </p:spPr>
        <p:txBody>
          <a:bodyPr wrap="square" rtlCol="0">
            <a:spAutoFit/>
          </a:bodyPr>
          <a:lstStyle/>
          <a:p>
            <a:r>
              <a:rPr lang="en-US" sz="2000" b="1" dirty="0" smtClean="0"/>
              <a:t>5. Enabling.  </a:t>
            </a:r>
            <a:r>
              <a:rPr lang="en-US" sz="2000" dirty="0" smtClean="0"/>
              <a:t>Removing obstacles</a:t>
            </a:r>
            <a:r>
              <a:rPr lang="en-US" sz="2000" b="1" dirty="0" smtClean="0"/>
              <a:t> </a:t>
            </a:r>
            <a:r>
              <a:rPr lang="en-US" sz="2000" dirty="0" smtClean="0"/>
              <a:t>and c</a:t>
            </a:r>
            <a:r>
              <a:rPr lang="en-GB" sz="2000" dirty="0" err="1" smtClean="0"/>
              <a:t>reating</a:t>
            </a:r>
            <a:r>
              <a:rPr lang="en-GB" sz="2000" dirty="0" smtClean="0"/>
              <a:t> the conditions that </a:t>
            </a:r>
            <a:r>
              <a:rPr lang="en-US" sz="2000" dirty="0" smtClean="0"/>
              <a:t>empower others to implement the change</a:t>
            </a:r>
            <a:r>
              <a:rPr lang="en-GB" sz="2000" dirty="0" smtClean="0"/>
              <a:t>.</a:t>
            </a:r>
            <a:endParaRPr lang="en-GB" sz="2000" dirty="0"/>
          </a:p>
        </p:txBody>
      </p:sp>
      <p:sp>
        <p:nvSpPr>
          <p:cNvPr id="18" name="TextBox 17"/>
          <p:cNvSpPr txBox="1"/>
          <p:nvPr/>
        </p:nvSpPr>
        <p:spPr>
          <a:xfrm>
            <a:off x="611560" y="4437112"/>
            <a:ext cx="8136904" cy="707886"/>
          </a:xfrm>
          <a:prstGeom prst="rect">
            <a:avLst/>
          </a:prstGeom>
          <a:noFill/>
        </p:spPr>
        <p:txBody>
          <a:bodyPr wrap="square" rtlCol="0">
            <a:spAutoFit/>
          </a:bodyPr>
          <a:lstStyle/>
          <a:p>
            <a:r>
              <a:rPr lang="en-US" sz="2000" b="1" dirty="0" smtClean="0"/>
              <a:t>6. Supporting .  </a:t>
            </a:r>
            <a:r>
              <a:rPr lang="en-US" sz="2000" dirty="0" smtClean="0"/>
              <a:t>Recognizing and responding to the concerns of those affected by the change.</a:t>
            </a:r>
            <a:endParaRPr lang="en-GB" sz="2000" dirty="0"/>
          </a:p>
        </p:txBody>
      </p:sp>
      <p:sp>
        <p:nvSpPr>
          <p:cNvPr id="19" name="TextBox 18"/>
          <p:cNvSpPr txBox="1"/>
          <p:nvPr/>
        </p:nvSpPr>
        <p:spPr>
          <a:xfrm>
            <a:off x="611560" y="5086925"/>
            <a:ext cx="8208912" cy="707886"/>
          </a:xfrm>
          <a:prstGeom prst="rect">
            <a:avLst/>
          </a:prstGeom>
          <a:solidFill>
            <a:schemeClr val="accent6">
              <a:lumMod val="20000"/>
              <a:lumOff val="80000"/>
            </a:schemeClr>
          </a:solidFill>
        </p:spPr>
        <p:txBody>
          <a:bodyPr wrap="square" rtlCol="0">
            <a:spAutoFit/>
          </a:bodyPr>
          <a:lstStyle/>
          <a:p>
            <a:r>
              <a:rPr lang="en-US" sz="2000" b="1" dirty="0" smtClean="0"/>
              <a:t>7. Maintaining momentum and sustaining the change.  </a:t>
            </a:r>
            <a:r>
              <a:rPr lang="en-US" sz="2000" dirty="0" smtClean="0"/>
              <a:t>Showing commitment and ‘walking the talk’ to keep people focused on the change.</a:t>
            </a:r>
            <a:endParaRPr lang="en-GB" sz="2000" dirty="0"/>
          </a:p>
        </p:txBody>
      </p:sp>
      <p:sp>
        <p:nvSpPr>
          <p:cNvPr id="12"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additive="base">
                                        <p:cTn id="1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bg/>
                                          </p:spTgt>
                                        </p:tgtEl>
                                        <p:attrNameLst>
                                          <p:attrName>style.visibility</p:attrName>
                                        </p:attrNameLst>
                                      </p:cBhvr>
                                      <p:to>
                                        <p:strVal val="visible"/>
                                      </p:to>
                                    </p:set>
                                    <p:anim calcmode="lin" valueType="num">
                                      <p:cBhvr additive="base">
                                        <p:cTn id="2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bg/>
                                          </p:spTgt>
                                        </p:tgtEl>
                                        <p:attrNameLst>
                                          <p:attrName>style.visibility</p:attrName>
                                        </p:attrNameLst>
                                      </p:cBhvr>
                                      <p:to>
                                        <p:strVal val="visible"/>
                                      </p:to>
                                    </p:set>
                                    <p:anim calcmode="lin" valueType="num">
                                      <p:cBhvr additive="base">
                                        <p:cTn id="39"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7">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 calcmode="lin" valueType="num">
                                      <p:cBhvr additive="base">
                                        <p:cTn id="4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bg/>
                                          </p:spTgt>
                                        </p:tgtEl>
                                        <p:attrNameLst>
                                          <p:attrName>style.visibility</p:attrName>
                                        </p:attrNameLst>
                                      </p:cBhvr>
                                      <p:to>
                                        <p:strVal val="visible"/>
                                      </p:to>
                                    </p:set>
                                    <p:anim calcmode="lin" valueType="num">
                                      <p:cBhvr additive="base">
                                        <p:cTn id="55"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4" grpId="0" build="allAtOnce"/>
      <p:bldP spid="15" grpId="0" build="allAtOnce" animBg="1"/>
      <p:bldP spid="16" grpId="0" build="allAtOnce"/>
      <p:bldP spid="17" grpId="0" build="allAtOnce" animBg="1"/>
      <p:bldP spid="18" grpId="0" build="allAtOnce"/>
      <p:bldP spid="1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E0C293-CDB1-4BD7-9E0C-D82AD6389D10}" type="slidenum">
              <a:rPr lang="en-GB" smtClean="0"/>
              <a:pPr/>
              <a:t>5</a:t>
            </a:fld>
            <a:endParaRPr lang="en-GB" dirty="0"/>
          </a:p>
        </p:txBody>
      </p:sp>
      <p:sp>
        <p:nvSpPr>
          <p:cNvPr id="14" name="Rectangle 13"/>
          <p:cNvSpPr/>
          <p:nvPr/>
        </p:nvSpPr>
        <p:spPr>
          <a:xfrm>
            <a:off x="539552" y="260648"/>
            <a:ext cx="7992888" cy="1200329"/>
          </a:xfrm>
          <a:prstGeom prst="rect">
            <a:avLst/>
          </a:prstGeom>
        </p:spPr>
        <p:txBody>
          <a:bodyPr wrap="square">
            <a:spAutoFit/>
          </a:bodyPr>
          <a:lstStyle/>
          <a:p>
            <a:r>
              <a:rPr lang="en-US" sz="3200" b="1" dirty="0" smtClean="0"/>
              <a:t>1. </a:t>
            </a:r>
            <a:r>
              <a:rPr lang="en-US" sz="3200" b="1" dirty="0" err="1" smtClean="0"/>
              <a:t>Sensemaking</a:t>
            </a:r>
            <a:r>
              <a:rPr lang="en-US" sz="3200" b="1" dirty="0" smtClean="0"/>
              <a:t>.  </a:t>
            </a:r>
          </a:p>
          <a:p>
            <a:r>
              <a:rPr lang="en-US" sz="2000" dirty="0" smtClean="0">
                <a:solidFill>
                  <a:schemeClr val="bg2">
                    <a:lumMod val="50000"/>
                  </a:schemeClr>
                </a:solidFill>
              </a:rPr>
              <a:t>Making sense of the world and identifying the opportunities and threats that require attention. </a:t>
            </a:r>
            <a:endParaRPr lang="en-GB" sz="2000" dirty="0">
              <a:solidFill>
                <a:schemeClr val="bg2">
                  <a:lumMod val="50000"/>
                </a:schemeClr>
              </a:solidFill>
            </a:endParaRPr>
          </a:p>
        </p:txBody>
      </p:sp>
      <p:sp>
        <p:nvSpPr>
          <p:cNvPr id="15" name="TextBox 14"/>
          <p:cNvSpPr txBox="1"/>
          <p:nvPr/>
        </p:nvSpPr>
        <p:spPr>
          <a:xfrm>
            <a:off x="611560" y="1484784"/>
            <a:ext cx="7704856" cy="707886"/>
          </a:xfrm>
          <a:prstGeom prst="rect">
            <a:avLst/>
          </a:prstGeom>
          <a:noFill/>
        </p:spPr>
        <p:txBody>
          <a:bodyPr wrap="square" rtlCol="0">
            <a:spAutoFit/>
          </a:bodyPr>
          <a:lstStyle/>
          <a:p>
            <a:r>
              <a:rPr lang="en-GB" sz="2000" dirty="0" smtClean="0"/>
              <a:t>Some leaders have a tendency to interpret what is going on in terms of what has gone on in the past.</a:t>
            </a:r>
            <a:endParaRPr lang="en-GB" sz="2000" dirty="0"/>
          </a:p>
        </p:txBody>
      </p:sp>
      <p:grpSp>
        <p:nvGrpSpPr>
          <p:cNvPr id="18" name="Group 17"/>
          <p:cNvGrpSpPr/>
          <p:nvPr/>
        </p:nvGrpSpPr>
        <p:grpSpPr>
          <a:xfrm>
            <a:off x="611560" y="2204864"/>
            <a:ext cx="7595841" cy="3064986"/>
            <a:chOff x="611560" y="2492896"/>
            <a:chExt cx="7595841" cy="3064986"/>
          </a:xfrm>
        </p:grpSpPr>
        <p:sp>
          <p:nvSpPr>
            <p:cNvPr id="16" name="TextBox 15"/>
            <p:cNvSpPr txBox="1"/>
            <p:nvPr/>
          </p:nvSpPr>
          <p:spPr>
            <a:xfrm>
              <a:off x="611560" y="2492896"/>
              <a:ext cx="5328592" cy="1908215"/>
            </a:xfrm>
            <a:prstGeom prst="rect">
              <a:avLst/>
            </a:prstGeom>
            <a:noFill/>
          </p:spPr>
          <p:txBody>
            <a:bodyPr wrap="square" rtlCol="0">
              <a:spAutoFit/>
            </a:bodyPr>
            <a:lstStyle/>
            <a:p>
              <a:r>
                <a:rPr lang="en-US" sz="2000" dirty="0" smtClean="0"/>
                <a:t>When CIA officials received a report headed </a:t>
              </a:r>
              <a:r>
                <a:rPr lang="en-US" sz="2000" i="1" dirty="0" smtClean="0"/>
                <a:t>Terrorists learn to fly </a:t>
              </a:r>
              <a:r>
                <a:rPr lang="en-US" sz="2000" dirty="0" smtClean="0"/>
                <a:t>before the bombing of the Twin Towers they dismissed it because it didn’t fit their pre-existing frames regarding what terrorists did.</a:t>
              </a:r>
              <a:endParaRPr lang="en-GB" sz="2000" dirty="0" smtClean="0"/>
            </a:p>
            <a:p>
              <a:endParaRPr lang="en-GB" dirty="0"/>
            </a:p>
          </p:txBody>
        </p:sp>
        <p:grpSp>
          <p:nvGrpSpPr>
            <p:cNvPr id="17" name="Group 16"/>
            <p:cNvGrpSpPr/>
            <p:nvPr/>
          </p:nvGrpSpPr>
          <p:grpSpPr>
            <a:xfrm>
              <a:off x="6151240" y="2492896"/>
              <a:ext cx="2056161" cy="3064986"/>
              <a:chOff x="6151240" y="2492896"/>
              <a:chExt cx="2056161" cy="3064986"/>
            </a:xfrm>
          </p:grpSpPr>
          <p:pic>
            <p:nvPicPr>
              <p:cNvPr id="3076" name="Picture 4" descr="http://macmillan.captureweb.co.uk/assets/thumbnails/90/3/f189db380947c862e0fb02d857617385.jpg"/>
              <p:cNvPicPr>
                <a:picLocks noChangeAspect="1" noChangeArrowheads="1"/>
              </p:cNvPicPr>
              <p:nvPr/>
            </p:nvPicPr>
            <p:blipFill>
              <a:blip r:embed="rId2" cstate="print"/>
              <a:srcRect/>
              <a:stretch>
                <a:fillRect/>
              </a:stretch>
            </p:blipFill>
            <p:spPr bwMode="auto">
              <a:xfrm>
                <a:off x="6151240" y="2492896"/>
                <a:ext cx="2016224" cy="3024336"/>
              </a:xfrm>
              <a:prstGeom prst="rect">
                <a:avLst/>
              </a:prstGeom>
              <a:noFill/>
            </p:spPr>
          </p:pic>
          <p:sp>
            <p:nvSpPr>
              <p:cNvPr id="3077" name="Rectangle 5"/>
              <p:cNvSpPr>
                <a:spLocks noChangeArrowheads="1"/>
              </p:cNvSpPr>
              <p:nvPr/>
            </p:nvSpPr>
            <p:spPr bwMode="auto">
              <a:xfrm>
                <a:off x="7596336" y="5373216"/>
                <a:ext cx="611065"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GB" sz="60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Goodshoot</a:t>
                </a:r>
                <a:endParaRPr kumimoji="0" lang="en-GB" sz="600" b="0" i="0" u="none" strike="noStrike" cap="none" normalizeH="0" baseline="0" dirty="0" smtClean="0">
                  <a:ln>
                    <a:noFill/>
                  </a:ln>
                  <a:solidFill>
                    <a:schemeClr val="bg1"/>
                  </a:solidFill>
                  <a:effectLst/>
                  <a:latin typeface="Arial" pitchFamily="34" charset="0"/>
                  <a:cs typeface="Arial" pitchFamily="34" charset="0"/>
                </a:endParaRPr>
              </a:p>
            </p:txBody>
          </p:sp>
        </p:grpSp>
      </p:grpSp>
      <p:sp>
        <p:nvSpPr>
          <p:cNvPr id="19" name="TextBox 18"/>
          <p:cNvSpPr txBox="1"/>
          <p:nvPr/>
        </p:nvSpPr>
        <p:spPr>
          <a:xfrm>
            <a:off x="611560" y="3789040"/>
            <a:ext cx="5328592" cy="1631216"/>
          </a:xfrm>
          <a:prstGeom prst="rect">
            <a:avLst/>
          </a:prstGeom>
          <a:noFill/>
        </p:spPr>
        <p:txBody>
          <a:bodyPr wrap="square" rtlCol="0">
            <a:spAutoFit/>
          </a:bodyPr>
          <a:lstStyle/>
          <a:p>
            <a:r>
              <a:rPr lang="en-US" sz="2000" dirty="0" smtClean="0"/>
              <a:t>Leaders can improve their </a:t>
            </a:r>
            <a:r>
              <a:rPr lang="en-US" sz="2000" dirty="0" err="1" smtClean="0"/>
              <a:t>sensemaking</a:t>
            </a:r>
            <a:r>
              <a:rPr lang="en-US" sz="2000" dirty="0" smtClean="0"/>
              <a:t> by seeking data from multiple sources, checking whether different people have different perspectives and using early observations to design small experiments to test ideas</a:t>
            </a:r>
            <a:r>
              <a:rPr lang="en-US" dirty="0" smtClean="0"/>
              <a:t>.</a:t>
            </a:r>
            <a:endParaRPr lang="en-GB" dirty="0"/>
          </a:p>
        </p:txBody>
      </p:sp>
      <p:sp>
        <p:nvSpPr>
          <p:cNvPr id="20" name="TextBox 19"/>
          <p:cNvSpPr txBox="1"/>
          <p:nvPr/>
        </p:nvSpPr>
        <p:spPr>
          <a:xfrm>
            <a:off x="971600" y="5445224"/>
            <a:ext cx="7272808" cy="584775"/>
          </a:xfrm>
          <a:prstGeom prst="rect">
            <a:avLst/>
          </a:prstGeom>
          <a:noFill/>
        </p:spPr>
        <p:txBody>
          <a:bodyPr wrap="square" rtlCol="0">
            <a:spAutoFit/>
          </a:bodyPr>
          <a:lstStyle/>
          <a:p>
            <a:r>
              <a:rPr lang="en-GB" sz="1600" b="1" dirty="0" smtClean="0">
                <a:solidFill>
                  <a:srgbClr val="C00000"/>
                </a:solidFill>
              </a:rPr>
              <a:t>However, sometimes this does not happen because leaders become too committed to  a belief and only attend to information that supports their own position.</a:t>
            </a:r>
            <a:endParaRPr lang="en-GB" sz="1600" b="1" dirty="0">
              <a:solidFill>
                <a:srgbClr val="C00000"/>
              </a:solidFill>
            </a:endParaRPr>
          </a:p>
        </p:txBody>
      </p:sp>
      <p:sp>
        <p:nvSpPr>
          <p:cNvPr id="13"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additive="base">
                                        <p:cTn id="1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E0C293-CDB1-4BD7-9E0C-D82AD6389D10}" type="slidenum">
              <a:rPr lang="en-GB" smtClean="0"/>
              <a:pPr/>
              <a:t>6</a:t>
            </a:fld>
            <a:endParaRPr lang="en-GB" dirty="0"/>
          </a:p>
        </p:txBody>
      </p:sp>
      <p:sp>
        <p:nvSpPr>
          <p:cNvPr id="13" name="TextBox 12"/>
          <p:cNvSpPr txBox="1"/>
          <p:nvPr/>
        </p:nvSpPr>
        <p:spPr>
          <a:xfrm>
            <a:off x="323528" y="404664"/>
            <a:ext cx="8136904" cy="1200329"/>
          </a:xfrm>
          <a:prstGeom prst="rect">
            <a:avLst/>
          </a:prstGeom>
          <a:noFill/>
        </p:spPr>
        <p:txBody>
          <a:bodyPr wrap="square" rtlCol="0">
            <a:spAutoFit/>
          </a:bodyPr>
          <a:lstStyle/>
          <a:p>
            <a:r>
              <a:rPr lang="en-US" sz="3200" b="1" dirty="0" smtClean="0"/>
              <a:t>2. Visioning</a:t>
            </a:r>
          </a:p>
          <a:p>
            <a:r>
              <a:rPr lang="en-US" sz="2000" dirty="0" smtClean="0">
                <a:solidFill>
                  <a:schemeClr val="bg2">
                    <a:lumMod val="50000"/>
                  </a:schemeClr>
                </a:solidFill>
              </a:rPr>
              <a:t>Identifying a vision of what a more desirable state of affairs might look like and what needs to be done to move towards this.</a:t>
            </a:r>
            <a:endParaRPr lang="en-GB" sz="2000" dirty="0">
              <a:solidFill>
                <a:schemeClr val="bg2">
                  <a:lumMod val="50000"/>
                </a:schemeClr>
              </a:solidFill>
            </a:endParaRPr>
          </a:p>
        </p:txBody>
      </p:sp>
      <p:sp>
        <p:nvSpPr>
          <p:cNvPr id="17" name="TextBox 16"/>
          <p:cNvSpPr txBox="1"/>
          <p:nvPr/>
        </p:nvSpPr>
        <p:spPr>
          <a:xfrm>
            <a:off x="323528" y="4902259"/>
            <a:ext cx="7056784" cy="830997"/>
          </a:xfrm>
          <a:prstGeom prst="rect">
            <a:avLst/>
          </a:prstGeom>
          <a:noFill/>
        </p:spPr>
        <p:txBody>
          <a:bodyPr wrap="square" rtlCol="0">
            <a:spAutoFit/>
          </a:bodyPr>
          <a:lstStyle/>
          <a:p>
            <a:endParaRPr lang="en-GB" sz="800" dirty="0" smtClean="0"/>
          </a:p>
          <a:p>
            <a:pPr lvl="0"/>
            <a:r>
              <a:rPr lang="en-US" sz="2000" b="1" i="1" dirty="0" smtClean="0">
                <a:solidFill>
                  <a:srgbClr val="C00000"/>
                </a:solidFill>
              </a:rPr>
              <a:t>communicable</a:t>
            </a:r>
            <a:r>
              <a:rPr lang="en-US" sz="2000" i="1" dirty="0" smtClean="0"/>
              <a:t>:</a:t>
            </a:r>
            <a:r>
              <a:rPr lang="en-US" sz="2000" dirty="0" smtClean="0"/>
              <a:t> is easy to communicate; can be </a:t>
            </a:r>
          </a:p>
          <a:p>
            <a:pPr lvl="0"/>
            <a:r>
              <a:rPr lang="en-US" sz="2000" dirty="0" smtClean="0"/>
              <a:t>successfully explained within five minutes.</a:t>
            </a:r>
            <a:endParaRPr lang="en-GB" dirty="0"/>
          </a:p>
        </p:txBody>
      </p:sp>
      <p:sp>
        <p:nvSpPr>
          <p:cNvPr id="18" name="TextBox 17"/>
          <p:cNvSpPr txBox="1"/>
          <p:nvPr/>
        </p:nvSpPr>
        <p:spPr>
          <a:xfrm>
            <a:off x="395536" y="1628800"/>
            <a:ext cx="7488832" cy="400110"/>
          </a:xfrm>
          <a:prstGeom prst="rect">
            <a:avLst/>
          </a:prstGeom>
          <a:noFill/>
        </p:spPr>
        <p:txBody>
          <a:bodyPr wrap="square" rtlCol="0">
            <a:spAutoFit/>
          </a:bodyPr>
          <a:lstStyle/>
          <a:p>
            <a:r>
              <a:rPr lang="en-US" sz="2000" dirty="0" smtClean="0"/>
              <a:t>According to </a:t>
            </a:r>
            <a:r>
              <a:rPr lang="en-US" sz="2000" dirty="0" err="1" smtClean="0"/>
              <a:t>Kotter</a:t>
            </a:r>
            <a:r>
              <a:rPr lang="en-US" sz="2000" dirty="0" smtClean="0"/>
              <a:t> (1996) a good vision needs to be: </a:t>
            </a:r>
          </a:p>
        </p:txBody>
      </p:sp>
      <p:sp>
        <p:nvSpPr>
          <p:cNvPr id="20" name="TextBox 19"/>
          <p:cNvSpPr txBox="1"/>
          <p:nvPr/>
        </p:nvSpPr>
        <p:spPr>
          <a:xfrm>
            <a:off x="251520" y="1988840"/>
            <a:ext cx="6696744" cy="400110"/>
          </a:xfrm>
          <a:prstGeom prst="rect">
            <a:avLst/>
          </a:prstGeom>
          <a:solidFill>
            <a:schemeClr val="accent6">
              <a:lumMod val="20000"/>
              <a:lumOff val="80000"/>
            </a:schemeClr>
          </a:solidFill>
        </p:spPr>
        <p:txBody>
          <a:bodyPr wrap="square" rtlCol="0">
            <a:spAutoFit/>
          </a:bodyPr>
          <a:lstStyle/>
          <a:p>
            <a:r>
              <a:rPr lang="en-US" b="1" i="1" dirty="0" smtClean="0">
                <a:solidFill>
                  <a:srgbClr val="C00000"/>
                </a:solidFill>
              </a:rPr>
              <a:t> </a:t>
            </a:r>
            <a:r>
              <a:rPr lang="en-US" sz="2000" b="1" i="1" dirty="0" smtClean="0">
                <a:solidFill>
                  <a:srgbClr val="C00000"/>
                </a:solidFill>
              </a:rPr>
              <a:t>imaginable</a:t>
            </a:r>
            <a:r>
              <a:rPr lang="en-US" sz="2000" i="1" dirty="0" smtClean="0"/>
              <a:t>:</a:t>
            </a:r>
            <a:r>
              <a:rPr lang="en-US" sz="2000" dirty="0" smtClean="0"/>
              <a:t> conveys a picture of what the future will look like</a:t>
            </a:r>
            <a:endParaRPr lang="en-GB" dirty="0"/>
          </a:p>
        </p:txBody>
      </p:sp>
      <p:sp>
        <p:nvSpPr>
          <p:cNvPr id="21" name="TextBox 20"/>
          <p:cNvSpPr txBox="1"/>
          <p:nvPr/>
        </p:nvSpPr>
        <p:spPr>
          <a:xfrm>
            <a:off x="323528" y="2348880"/>
            <a:ext cx="7920880" cy="984885"/>
          </a:xfrm>
          <a:prstGeom prst="rect">
            <a:avLst/>
          </a:prstGeom>
          <a:noFill/>
        </p:spPr>
        <p:txBody>
          <a:bodyPr wrap="square" rtlCol="0">
            <a:spAutoFit/>
          </a:bodyPr>
          <a:lstStyle/>
          <a:p>
            <a:pPr lvl="0"/>
            <a:r>
              <a:rPr lang="en-US" sz="2000" b="1" i="1" dirty="0" smtClean="0">
                <a:solidFill>
                  <a:srgbClr val="C00000"/>
                </a:solidFill>
              </a:rPr>
              <a:t>desirable</a:t>
            </a:r>
            <a:r>
              <a:rPr lang="en-US" sz="2000" i="1" dirty="0" smtClean="0"/>
              <a:t>:</a:t>
            </a:r>
            <a:r>
              <a:rPr lang="en-US" sz="2000" dirty="0" smtClean="0"/>
              <a:t> appeals to the long-term interests of employees, customers, stakeholders and others who have a stake in the enterprise</a:t>
            </a:r>
            <a:endParaRPr lang="en-GB" sz="2000" dirty="0" smtClean="0"/>
          </a:p>
          <a:p>
            <a:endParaRPr lang="en-GB" dirty="0"/>
          </a:p>
        </p:txBody>
      </p:sp>
      <p:sp>
        <p:nvSpPr>
          <p:cNvPr id="22" name="TextBox 21"/>
          <p:cNvSpPr txBox="1"/>
          <p:nvPr/>
        </p:nvSpPr>
        <p:spPr>
          <a:xfrm>
            <a:off x="323528" y="3068960"/>
            <a:ext cx="6624736" cy="400110"/>
          </a:xfrm>
          <a:prstGeom prst="rect">
            <a:avLst/>
          </a:prstGeom>
          <a:solidFill>
            <a:schemeClr val="accent6">
              <a:lumMod val="20000"/>
              <a:lumOff val="80000"/>
            </a:schemeClr>
          </a:solidFill>
        </p:spPr>
        <p:txBody>
          <a:bodyPr wrap="square" rtlCol="0">
            <a:spAutoFit/>
          </a:bodyPr>
          <a:lstStyle/>
          <a:p>
            <a:pPr lvl="0"/>
            <a:r>
              <a:rPr lang="en-US" sz="2000" b="1" i="1" dirty="0" smtClean="0">
                <a:solidFill>
                  <a:srgbClr val="C00000"/>
                </a:solidFill>
              </a:rPr>
              <a:t>feasible</a:t>
            </a:r>
            <a:r>
              <a:rPr lang="en-US" sz="2000" i="1" dirty="0" smtClean="0"/>
              <a:t>:</a:t>
            </a:r>
            <a:r>
              <a:rPr lang="en-US" sz="2000" dirty="0" smtClean="0"/>
              <a:t> comprises realistic, attainable goals</a:t>
            </a:r>
            <a:endParaRPr lang="en-GB" dirty="0"/>
          </a:p>
        </p:txBody>
      </p:sp>
      <p:sp>
        <p:nvSpPr>
          <p:cNvPr id="23" name="TextBox 22"/>
          <p:cNvSpPr txBox="1"/>
          <p:nvPr/>
        </p:nvSpPr>
        <p:spPr>
          <a:xfrm>
            <a:off x="323528" y="3429000"/>
            <a:ext cx="6552728" cy="707886"/>
          </a:xfrm>
          <a:prstGeom prst="rect">
            <a:avLst/>
          </a:prstGeom>
          <a:noFill/>
        </p:spPr>
        <p:txBody>
          <a:bodyPr wrap="square" rtlCol="0">
            <a:spAutoFit/>
          </a:bodyPr>
          <a:lstStyle/>
          <a:p>
            <a:pPr lvl="0"/>
            <a:r>
              <a:rPr lang="en-US" sz="2000" b="1" i="1" dirty="0" smtClean="0">
                <a:solidFill>
                  <a:srgbClr val="C00000"/>
                </a:solidFill>
              </a:rPr>
              <a:t>focused</a:t>
            </a:r>
            <a:r>
              <a:rPr lang="en-US" sz="2000" i="1" dirty="0" smtClean="0"/>
              <a:t>:</a:t>
            </a:r>
            <a:r>
              <a:rPr lang="en-US" sz="2000" dirty="0" smtClean="0"/>
              <a:t> is clear enough to provide guidance in decision making</a:t>
            </a:r>
            <a:endParaRPr lang="en-GB" dirty="0"/>
          </a:p>
        </p:txBody>
      </p:sp>
      <p:sp>
        <p:nvSpPr>
          <p:cNvPr id="24" name="TextBox 23"/>
          <p:cNvSpPr txBox="1"/>
          <p:nvPr/>
        </p:nvSpPr>
        <p:spPr>
          <a:xfrm>
            <a:off x="323528" y="4077072"/>
            <a:ext cx="6264696" cy="1015663"/>
          </a:xfrm>
          <a:prstGeom prst="rect">
            <a:avLst/>
          </a:prstGeom>
          <a:solidFill>
            <a:schemeClr val="accent6">
              <a:lumMod val="20000"/>
              <a:lumOff val="80000"/>
            </a:schemeClr>
          </a:solidFill>
        </p:spPr>
        <p:txBody>
          <a:bodyPr wrap="square" rtlCol="0">
            <a:spAutoFit/>
          </a:bodyPr>
          <a:lstStyle/>
          <a:p>
            <a:pPr lvl="0"/>
            <a:r>
              <a:rPr lang="en-US" sz="2000" b="1" i="1" dirty="0" smtClean="0">
                <a:solidFill>
                  <a:srgbClr val="C00000"/>
                </a:solidFill>
              </a:rPr>
              <a:t>flexible</a:t>
            </a:r>
            <a:r>
              <a:rPr lang="en-US" sz="2000" i="1" dirty="0" smtClean="0"/>
              <a:t>:</a:t>
            </a:r>
            <a:r>
              <a:rPr lang="en-US" sz="2000" dirty="0" smtClean="0"/>
              <a:t> is general enough to allow individual initiatives and alternative responses in the light of changing conditions</a:t>
            </a:r>
            <a:endParaRPr lang="en-GB" dirty="0"/>
          </a:p>
        </p:txBody>
      </p:sp>
      <p:pic>
        <p:nvPicPr>
          <p:cNvPr id="76804" name="Picture 4" descr="http://macmillan.captureweb.co.uk/assets/thumbnails/351/3/d8b6753ad3315a86b3b00c362aae2abd.jpg"/>
          <p:cNvPicPr>
            <a:picLocks noChangeAspect="1" noChangeArrowheads="1"/>
          </p:cNvPicPr>
          <p:nvPr/>
        </p:nvPicPr>
        <p:blipFill>
          <a:blip r:embed="rId2" cstate="print"/>
          <a:srcRect/>
          <a:stretch>
            <a:fillRect/>
          </a:stretch>
        </p:blipFill>
        <p:spPr bwMode="auto">
          <a:xfrm>
            <a:off x="6300192" y="3029856"/>
            <a:ext cx="2446387" cy="3110638"/>
          </a:xfrm>
          <a:prstGeom prst="rect">
            <a:avLst/>
          </a:prstGeom>
          <a:noFill/>
        </p:spPr>
      </p:pic>
      <p:sp>
        <p:nvSpPr>
          <p:cNvPr id="14"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 calcmode="lin" valueType="num">
                                      <p:cBhvr additive="base">
                                        <p:cTn id="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 calcmode="lin" valueType="num">
                                      <p:cBhvr additive="base">
                                        <p:cTn id="1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bg/>
                                          </p:spTgt>
                                        </p:tgtEl>
                                        <p:attrNameLst>
                                          <p:attrName>style.visibility</p:attrName>
                                        </p:attrNameLst>
                                      </p:cBhvr>
                                      <p:to>
                                        <p:strVal val="visible"/>
                                      </p:to>
                                    </p:set>
                                    <p:anim calcmode="lin" valueType="num">
                                      <p:cBhvr additive="base">
                                        <p:cTn id="23"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 calcmode="lin" valueType="num">
                                      <p:cBhvr additive="base">
                                        <p:cTn id="2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 calcmode="lin" valueType="num">
                                      <p:cBhvr additive="base">
                                        <p:cTn id="3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bg/>
                                          </p:spTgt>
                                        </p:tgtEl>
                                        <p:attrNameLst>
                                          <p:attrName>style.visibility</p:attrName>
                                        </p:attrNameLst>
                                      </p:cBhvr>
                                      <p:to>
                                        <p:strVal val="visible"/>
                                      </p:to>
                                    </p:set>
                                    <p:anim calcmode="lin" valueType="num">
                                      <p:cBhvr additive="base">
                                        <p:cTn id="39"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24">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anim calcmode="lin" valueType="num">
                                      <p:cBhvr additive="base">
                                        <p:cTn id="4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xEl>
                                              <p:pRg st="1" end="1"/>
                                            </p:txEl>
                                          </p:spTgt>
                                        </p:tgtEl>
                                        <p:attrNameLst>
                                          <p:attrName>style.visibility</p:attrName>
                                        </p:attrNameLst>
                                      </p:cBhvr>
                                      <p:to>
                                        <p:strVal val="visible"/>
                                      </p:to>
                                    </p:set>
                                    <p:anim calcmode="lin" valueType="num">
                                      <p:cBhvr additive="base">
                                        <p:cTn id="4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xEl>
                                              <p:pRg st="2" end="2"/>
                                            </p:txEl>
                                          </p:spTgt>
                                        </p:tgtEl>
                                        <p:attrNameLst>
                                          <p:attrName>style.visibility</p:attrName>
                                        </p:attrNameLst>
                                      </p:cBhvr>
                                      <p:to>
                                        <p:strVal val="visible"/>
                                      </p:to>
                                    </p:set>
                                    <p:anim calcmode="lin" valueType="num">
                                      <p:cBhvr additive="base">
                                        <p:cTn id="5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20" grpId="0" build="allAtOnce" animBg="1"/>
      <p:bldP spid="21" grpId="0" build="allAtOnce"/>
      <p:bldP spid="22" grpId="0" build="allAtOnce" animBg="1"/>
      <p:bldP spid="23" grpId="0" build="allAtOnce"/>
      <p:bldP spid="2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922275-B95D-4173-BB16-A8207CA21217}" type="slidenum">
              <a:rPr lang="en-GB" smtClean="0"/>
              <a:pPr/>
              <a:t>7</a:t>
            </a:fld>
            <a:endParaRPr lang="en-GB"/>
          </a:p>
        </p:txBody>
      </p:sp>
      <p:sp>
        <p:nvSpPr>
          <p:cNvPr id="5" name="Rectangle 4"/>
          <p:cNvSpPr/>
          <p:nvPr/>
        </p:nvSpPr>
        <p:spPr>
          <a:xfrm>
            <a:off x="395536" y="332656"/>
            <a:ext cx="8352928" cy="1200329"/>
          </a:xfrm>
          <a:prstGeom prst="rect">
            <a:avLst/>
          </a:prstGeom>
        </p:spPr>
        <p:txBody>
          <a:bodyPr wrap="square">
            <a:spAutoFit/>
          </a:bodyPr>
          <a:lstStyle/>
          <a:p>
            <a:r>
              <a:rPr lang="en-US" sz="3200" b="1" dirty="0" smtClean="0"/>
              <a:t>3. </a:t>
            </a:r>
            <a:r>
              <a:rPr lang="en-US" sz="3200" b="1" dirty="0" err="1" smtClean="0"/>
              <a:t>Sensegiving</a:t>
            </a:r>
            <a:r>
              <a:rPr lang="en-US" sz="3200" b="1" dirty="0" smtClean="0"/>
              <a:t>.  </a:t>
            </a:r>
          </a:p>
          <a:p>
            <a:r>
              <a:rPr lang="en-US" sz="2000" dirty="0" smtClean="0">
                <a:solidFill>
                  <a:schemeClr val="bg2">
                    <a:lumMod val="50000"/>
                  </a:schemeClr>
                </a:solidFill>
              </a:rPr>
              <a:t>Communicating the vision to a wider audience and responding to feedback as required to win commitment to the change.</a:t>
            </a:r>
            <a:endParaRPr lang="en-GB" sz="2000" dirty="0">
              <a:solidFill>
                <a:schemeClr val="bg2">
                  <a:lumMod val="50000"/>
                </a:schemeClr>
              </a:solidFill>
            </a:endParaRPr>
          </a:p>
        </p:txBody>
      </p:sp>
      <p:sp>
        <p:nvSpPr>
          <p:cNvPr id="6" name="TextBox 5"/>
          <p:cNvSpPr txBox="1"/>
          <p:nvPr/>
        </p:nvSpPr>
        <p:spPr>
          <a:xfrm>
            <a:off x="467544" y="1484784"/>
            <a:ext cx="7920880" cy="2215991"/>
          </a:xfrm>
          <a:prstGeom prst="rect">
            <a:avLst/>
          </a:prstGeom>
          <a:noFill/>
        </p:spPr>
        <p:txBody>
          <a:bodyPr wrap="square" rtlCol="0">
            <a:spAutoFit/>
          </a:bodyPr>
          <a:lstStyle/>
          <a:p>
            <a:r>
              <a:rPr lang="en-US" sz="2000" b="1" dirty="0" smtClean="0"/>
              <a:t>Shaping the vision: reciprocal cycle of </a:t>
            </a:r>
            <a:r>
              <a:rPr lang="en-US" sz="2000" b="1" dirty="0" err="1" smtClean="0"/>
              <a:t>sensemaking</a:t>
            </a:r>
            <a:r>
              <a:rPr lang="en-US" sz="2000" b="1" dirty="0" smtClean="0"/>
              <a:t> and </a:t>
            </a:r>
            <a:r>
              <a:rPr lang="en-US" sz="2000" b="1" dirty="0" err="1" smtClean="0"/>
              <a:t>sensegiving</a:t>
            </a:r>
            <a:endParaRPr lang="en-US" sz="2000" b="1" dirty="0" smtClean="0"/>
          </a:p>
          <a:p>
            <a:pPr>
              <a:buFont typeface="Arial" pitchFamily="34" charset="0"/>
              <a:buChar char="•"/>
            </a:pPr>
            <a:r>
              <a:rPr lang="en-US" sz="2000" dirty="0" smtClean="0"/>
              <a:t>  Communicating a vision is rarely a one-way process</a:t>
            </a:r>
          </a:p>
          <a:p>
            <a:pPr>
              <a:buFont typeface="Arial" pitchFamily="34" charset="0"/>
              <a:buChar char="•"/>
            </a:pPr>
            <a:r>
              <a:rPr lang="en-US" sz="2000" dirty="0" smtClean="0"/>
              <a:t>  Recipients of the leader’s message participate in their own </a:t>
            </a:r>
            <a:r>
              <a:rPr lang="en-US" sz="2000" dirty="0" err="1" smtClean="0"/>
              <a:t>sensemaking</a:t>
            </a:r>
            <a:r>
              <a:rPr lang="en-US" sz="2000" dirty="0" smtClean="0"/>
              <a:t> when they anticipate the implications of the vision</a:t>
            </a:r>
          </a:p>
          <a:p>
            <a:pPr>
              <a:buFont typeface="Arial" pitchFamily="34" charset="0"/>
              <a:buChar char="•"/>
            </a:pPr>
            <a:r>
              <a:rPr lang="en-US" sz="2000" dirty="0" smtClean="0"/>
              <a:t>  And then engage in their own </a:t>
            </a:r>
            <a:r>
              <a:rPr lang="en-US" sz="2000" dirty="0" err="1" smtClean="0"/>
              <a:t>sensegiving</a:t>
            </a:r>
            <a:r>
              <a:rPr lang="en-US" sz="2000" dirty="0" smtClean="0"/>
              <a:t> by providing feedback to the leader</a:t>
            </a:r>
          </a:p>
          <a:p>
            <a:pPr>
              <a:buFont typeface="Arial" pitchFamily="34" charset="0"/>
              <a:buChar char="•"/>
            </a:pPr>
            <a:r>
              <a:rPr lang="en-US" b="1" dirty="0" smtClean="0">
                <a:solidFill>
                  <a:srgbClr val="C00000"/>
                </a:solidFill>
              </a:rPr>
              <a:t>  Problems can arise if stakeholders are reluctant to challenge the leader’s vision</a:t>
            </a:r>
            <a:endParaRPr lang="en-GB" b="1" dirty="0">
              <a:solidFill>
                <a:srgbClr val="C00000"/>
              </a:solidFill>
            </a:endParaRPr>
          </a:p>
        </p:txBody>
      </p:sp>
      <p:sp>
        <p:nvSpPr>
          <p:cNvPr id="7" name="TextBox 6"/>
          <p:cNvSpPr txBox="1"/>
          <p:nvPr/>
        </p:nvSpPr>
        <p:spPr>
          <a:xfrm>
            <a:off x="467544" y="3717032"/>
            <a:ext cx="4752528" cy="1631216"/>
          </a:xfrm>
          <a:prstGeom prst="rect">
            <a:avLst/>
          </a:prstGeom>
          <a:noFill/>
        </p:spPr>
        <p:txBody>
          <a:bodyPr wrap="square" rtlCol="0">
            <a:spAutoFit/>
          </a:bodyPr>
          <a:lstStyle/>
          <a:p>
            <a:r>
              <a:rPr lang="en-US" sz="2000" b="1" dirty="0" smtClean="0"/>
              <a:t>Translating the vision into a desire for change </a:t>
            </a:r>
            <a:r>
              <a:rPr lang="en-US" sz="2000" dirty="0" smtClean="0"/>
              <a:t>can be facilitated by: </a:t>
            </a:r>
          </a:p>
          <a:p>
            <a:pPr>
              <a:buFont typeface="Arial" pitchFamily="34" charset="0"/>
              <a:buChar char="•"/>
            </a:pPr>
            <a:r>
              <a:rPr lang="en-US" sz="2000" dirty="0" smtClean="0"/>
              <a:t>  highlighting benefits</a:t>
            </a:r>
          </a:p>
          <a:p>
            <a:pPr>
              <a:buFont typeface="Arial" pitchFamily="34" charset="0"/>
              <a:buChar char="•"/>
            </a:pPr>
            <a:r>
              <a:rPr lang="en-US" sz="2000" dirty="0" smtClean="0"/>
              <a:t>  demonstrating that the status quo is unsustainable.</a:t>
            </a:r>
            <a:endParaRPr lang="en-GB" sz="2000" dirty="0"/>
          </a:p>
        </p:txBody>
      </p:sp>
      <p:grpSp>
        <p:nvGrpSpPr>
          <p:cNvPr id="10" name="Group 9"/>
          <p:cNvGrpSpPr/>
          <p:nvPr/>
        </p:nvGrpSpPr>
        <p:grpSpPr>
          <a:xfrm>
            <a:off x="5148064" y="3933056"/>
            <a:ext cx="3543595" cy="2380853"/>
            <a:chOff x="5089453" y="3356992"/>
            <a:chExt cx="3543595" cy="2380853"/>
          </a:xfrm>
        </p:grpSpPr>
        <p:pic>
          <p:nvPicPr>
            <p:cNvPr id="78852" name="Picture 4" descr="http://macmillan.captureweb.co.uk/assets/thumbnails/313/3/e444b6173eafca3de87fcf77d4c8b1c2.jpg"/>
            <p:cNvPicPr>
              <a:picLocks noChangeAspect="1" noChangeArrowheads="1"/>
            </p:cNvPicPr>
            <p:nvPr/>
          </p:nvPicPr>
          <p:blipFill>
            <a:blip r:embed="rId2" cstate="print"/>
            <a:srcRect/>
            <a:stretch>
              <a:fillRect/>
            </a:stretch>
          </p:blipFill>
          <p:spPr bwMode="auto">
            <a:xfrm>
              <a:off x="5089453" y="3356992"/>
              <a:ext cx="3543595" cy="2380853"/>
            </a:xfrm>
            <a:prstGeom prst="rect">
              <a:avLst/>
            </a:prstGeom>
            <a:noFill/>
          </p:spPr>
        </p:pic>
        <p:sp>
          <p:nvSpPr>
            <p:cNvPr id="78853" name="Rectangle 5"/>
            <p:cNvSpPr>
              <a:spLocks noChangeArrowheads="1"/>
            </p:cNvSpPr>
            <p:nvPr/>
          </p:nvSpPr>
          <p:spPr bwMode="auto">
            <a:xfrm>
              <a:off x="7956376" y="5517232"/>
              <a:ext cx="671979"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ImageSource</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922275-B95D-4173-BB16-A8207CA21217}" type="slidenum">
              <a:rPr lang="en-GB" smtClean="0"/>
              <a:pPr/>
              <a:t>8</a:t>
            </a:fld>
            <a:endParaRPr lang="en-GB"/>
          </a:p>
        </p:txBody>
      </p:sp>
      <p:sp>
        <p:nvSpPr>
          <p:cNvPr id="5" name="Rectangle 4"/>
          <p:cNvSpPr/>
          <p:nvPr/>
        </p:nvSpPr>
        <p:spPr>
          <a:xfrm>
            <a:off x="611560" y="332656"/>
            <a:ext cx="7992888" cy="1200329"/>
          </a:xfrm>
          <a:prstGeom prst="rect">
            <a:avLst/>
          </a:prstGeom>
        </p:spPr>
        <p:txBody>
          <a:bodyPr wrap="square">
            <a:spAutoFit/>
          </a:bodyPr>
          <a:lstStyle/>
          <a:p>
            <a:r>
              <a:rPr lang="en-US" sz="3200" b="1" dirty="0" smtClean="0"/>
              <a:t>4. Aligning </a:t>
            </a:r>
            <a:r>
              <a:rPr lang="en-US" b="1" dirty="0" smtClean="0"/>
              <a:t> </a:t>
            </a:r>
          </a:p>
          <a:p>
            <a:r>
              <a:rPr lang="en-US" sz="2000" dirty="0" smtClean="0">
                <a:solidFill>
                  <a:schemeClr val="bg2">
                    <a:lumMod val="50000"/>
                  </a:schemeClr>
                </a:solidFill>
              </a:rPr>
              <a:t>Promoting a shared sense of direction so that people can work together to achieve the vision</a:t>
            </a:r>
            <a:r>
              <a:rPr lang="en-US" dirty="0" smtClean="0"/>
              <a:t>.</a:t>
            </a:r>
            <a:endParaRPr lang="en-GB" dirty="0"/>
          </a:p>
        </p:txBody>
      </p:sp>
      <p:pic>
        <p:nvPicPr>
          <p:cNvPr id="79876" name="Picture 4" descr="http://macmillan.captureweb.co.uk/assets/thumbnails/128/3/4fdb6e34dc5e40b6f669b6645d665e04.jpg"/>
          <p:cNvPicPr>
            <a:picLocks noChangeAspect="1" noChangeArrowheads="1"/>
          </p:cNvPicPr>
          <p:nvPr/>
        </p:nvPicPr>
        <p:blipFill>
          <a:blip r:embed="rId2" cstate="print"/>
          <a:srcRect/>
          <a:stretch>
            <a:fillRect/>
          </a:stretch>
        </p:blipFill>
        <p:spPr bwMode="auto">
          <a:xfrm>
            <a:off x="6229008" y="1698465"/>
            <a:ext cx="2391233" cy="3586850"/>
          </a:xfrm>
          <a:prstGeom prst="rect">
            <a:avLst/>
          </a:prstGeom>
          <a:noFill/>
        </p:spPr>
      </p:pic>
      <p:sp>
        <p:nvSpPr>
          <p:cNvPr id="79877" name="Rectangle 5"/>
          <p:cNvSpPr>
            <a:spLocks noChangeArrowheads="1"/>
          </p:cNvSpPr>
          <p:nvPr/>
        </p:nvSpPr>
        <p:spPr bwMode="auto">
          <a:xfrm>
            <a:off x="8142462" y="5100649"/>
            <a:ext cx="461986"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GETTY</a:t>
            </a:r>
            <a:endParaRPr kumimoji="0" lang="en-GB" sz="600" b="0" i="0" u="none" strike="noStrike" cap="none" normalizeH="0" baseline="0" dirty="0" smtClean="0">
              <a:ln>
                <a:noFill/>
              </a:ln>
              <a:solidFill>
                <a:schemeClr val="bg1"/>
              </a:solidFill>
              <a:effectLst/>
              <a:latin typeface="Arial" pitchFamily="34" charset="0"/>
              <a:cs typeface="Arial" pitchFamily="34" charset="0"/>
            </a:endParaRPr>
          </a:p>
        </p:txBody>
      </p:sp>
      <p:sp>
        <p:nvSpPr>
          <p:cNvPr id="9" name="Rectangle 8"/>
          <p:cNvSpPr/>
          <p:nvPr/>
        </p:nvSpPr>
        <p:spPr>
          <a:xfrm>
            <a:off x="611560" y="1486525"/>
            <a:ext cx="5400600" cy="1015663"/>
          </a:xfrm>
          <a:prstGeom prst="rect">
            <a:avLst/>
          </a:prstGeom>
        </p:spPr>
        <p:txBody>
          <a:bodyPr wrap="square">
            <a:spAutoFit/>
          </a:bodyPr>
          <a:lstStyle/>
          <a:p>
            <a:r>
              <a:rPr lang="en-US" sz="2000" dirty="0" smtClean="0"/>
              <a:t>Unless individuals line up and move together, they will get in each other’s way and fall over one another (</a:t>
            </a:r>
            <a:r>
              <a:rPr lang="en-US" sz="2000" dirty="0" err="1" smtClean="0"/>
              <a:t>Kotter</a:t>
            </a:r>
            <a:r>
              <a:rPr lang="en-US" sz="2000" dirty="0" smtClean="0"/>
              <a:t>).</a:t>
            </a:r>
            <a:endParaRPr lang="en-GB" sz="2000" dirty="0"/>
          </a:p>
        </p:txBody>
      </p:sp>
      <p:sp>
        <p:nvSpPr>
          <p:cNvPr id="10" name="Rectangle 9"/>
          <p:cNvSpPr/>
          <p:nvPr/>
        </p:nvSpPr>
        <p:spPr>
          <a:xfrm>
            <a:off x="539552" y="2636912"/>
            <a:ext cx="5256584" cy="1015663"/>
          </a:xfrm>
          <a:prstGeom prst="rect">
            <a:avLst/>
          </a:prstGeom>
        </p:spPr>
        <p:txBody>
          <a:bodyPr wrap="square">
            <a:spAutoFit/>
          </a:bodyPr>
          <a:lstStyle/>
          <a:p>
            <a:r>
              <a:rPr lang="en-US" sz="2000" dirty="0" smtClean="0"/>
              <a:t>Leaders need to create a shared understanding of what needs to be done and work with others to win their support for the change.</a:t>
            </a:r>
          </a:p>
        </p:txBody>
      </p:sp>
      <p:sp>
        <p:nvSpPr>
          <p:cNvPr id="11" name="Rectangle 10"/>
          <p:cNvSpPr/>
          <p:nvPr/>
        </p:nvSpPr>
        <p:spPr>
          <a:xfrm>
            <a:off x="539552" y="3789040"/>
            <a:ext cx="5256584" cy="1631216"/>
          </a:xfrm>
          <a:prstGeom prst="rect">
            <a:avLst/>
          </a:prstGeom>
        </p:spPr>
        <p:txBody>
          <a:bodyPr wrap="square">
            <a:spAutoFit/>
          </a:bodyPr>
          <a:lstStyle/>
          <a:p>
            <a:r>
              <a:rPr lang="en-US" sz="2000" dirty="0" smtClean="0"/>
              <a:t>When there is a clear, and shared, sense of direction, stakeholders are more likely to feel able to take action without encountering undue conflict or being reprimanded by superiors (</a:t>
            </a:r>
            <a:r>
              <a:rPr lang="en-US" sz="2000" dirty="0" err="1" smtClean="0"/>
              <a:t>Kühl</a:t>
            </a:r>
            <a:r>
              <a:rPr lang="en-US" sz="2000" dirty="0" smtClean="0"/>
              <a:t> et al).</a:t>
            </a:r>
            <a:endParaRPr lang="en-GB" sz="2000" dirty="0"/>
          </a:p>
        </p:txBody>
      </p:sp>
      <p:sp>
        <p:nvSpPr>
          <p:cNvPr id="12"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922275-B95D-4173-BB16-A8207CA21217}" type="slidenum">
              <a:rPr lang="en-GB" smtClean="0"/>
              <a:pPr/>
              <a:t>9</a:t>
            </a:fld>
            <a:endParaRPr lang="en-GB"/>
          </a:p>
        </p:txBody>
      </p:sp>
      <p:sp>
        <p:nvSpPr>
          <p:cNvPr id="5" name="Rectangle 4"/>
          <p:cNvSpPr/>
          <p:nvPr/>
        </p:nvSpPr>
        <p:spPr>
          <a:xfrm>
            <a:off x="467544" y="332656"/>
            <a:ext cx="8064896" cy="1200329"/>
          </a:xfrm>
          <a:prstGeom prst="rect">
            <a:avLst/>
          </a:prstGeom>
        </p:spPr>
        <p:txBody>
          <a:bodyPr wrap="square">
            <a:spAutoFit/>
          </a:bodyPr>
          <a:lstStyle/>
          <a:p>
            <a:r>
              <a:rPr lang="en-US" sz="3200" b="1" dirty="0" smtClean="0"/>
              <a:t>5. Enabling</a:t>
            </a:r>
          </a:p>
          <a:p>
            <a:pPr lvl="0"/>
            <a:r>
              <a:rPr lang="en-US" sz="2000" dirty="0" smtClean="0">
                <a:solidFill>
                  <a:schemeClr val="bg2">
                    <a:lumMod val="50000"/>
                  </a:schemeClr>
                </a:solidFill>
              </a:rPr>
              <a:t>Removing obstacles</a:t>
            </a:r>
            <a:r>
              <a:rPr lang="en-US" sz="2000" b="1" dirty="0" smtClean="0">
                <a:solidFill>
                  <a:schemeClr val="bg2">
                    <a:lumMod val="50000"/>
                  </a:schemeClr>
                </a:solidFill>
              </a:rPr>
              <a:t> </a:t>
            </a:r>
            <a:r>
              <a:rPr lang="en-US" sz="2000" dirty="0" smtClean="0">
                <a:solidFill>
                  <a:schemeClr val="bg2">
                    <a:lumMod val="50000"/>
                  </a:schemeClr>
                </a:solidFill>
              </a:rPr>
              <a:t>and c</a:t>
            </a:r>
            <a:r>
              <a:rPr lang="en-GB" sz="2000" dirty="0" err="1" smtClean="0">
                <a:solidFill>
                  <a:schemeClr val="bg2">
                    <a:lumMod val="50000"/>
                  </a:schemeClr>
                </a:solidFill>
              </a:rPr>
              <a:t>reating</a:t>
            </a:r>
            <a:r>
              <a:rPr lang="en-GB" sz="2000" dirty="0" smtClean="0">
                <a:solidFill>
                  <a:schemeClr val="bg2">
                    <a:lumMod val="50000"/>
                  </a:schemeClr>
                </a:solidFill>
              </a:rPr>
              <a:t> the conditions that </a:t>
            </a:r>
            <a:r>
              <a:rPr lang="en-US" sz="2000" dirty="0" smtClean="0">
                <a:solidFill>
                  <a:schemeClr val="bg2">
                    <a:lumMod val="50000"/>
                  </a:schemeClr>
                </a:solidFill>
              </a:rPr>
              <a:t>empower others to implement the change</a:t>
            </a:r>
            <a:r>
              <a:rPr lang="en-GB" sz="2000" dirty="0" smtClean="0">
                <a:solidFill>
                  <a:schemeClr val="bg2">
                    <a:lumMod val="50000"/>
                  </a:schemeClr>
                </a:solidFill>
              </a:rPr>
              <a:t>. </a:t>
            </a:r>
            <a:endParaRPr lang="en-GB" sz="2000" dirty="0">
              <a:solidFill>
                <a:schemeClr val="bg2">
                  <a:lumMod val="50000"/>
                </a:schemeClr>
              </a:solidFill>
            </a:endParaRPr>
          </a:p>
        </p:txBody>
      </p:sp>
      <p:sp>
        <p:nvSpPr>
          <p:cNvPr id="80899" name="Rectangle 3"/>
          <p:cNvSpPr>
            <a:spLocks noChangeArrowheads="1"/>
          </p:cNvSpPr>
          <p:nvPr/>
        </p:nvSpPr>
        <p:spPr bwMode="auto">
          <a:xfrm>
            <a:off x="467544" y="4797152"/>
            <a:ext cx="61206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Creating alignment at the top so that senior managers communicate consistent messages to others.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67544" y="1484784"/>
            <a:ext cx="5472608" cy="369332"/>
          </a:xfrm>
          <a:prstGeom prst="rect">
            <a:avLst/>
          </a:prstGeom>
        </p:spPr>
        <p:txBody>
          <a:bodyPr wrap="square">
            <a:spAutoFit/>
          </a:bodyPr>
          <a:lstStyle/>
          <a:p>
            <a:r>
              <a:rPr lang="en-US" dirty="0" smtClean="0">
                <a:latin typeface="Calibri" pitchFamily="34" charset="0"/>
                <a:ea typeface="Times New Roman" pitchFamily="18" charset="0"/>
                <a:cs typeface="Arial" pitchFamily="34" charset="0"/>
              </a:rPr>
              <a:t>Leaders can enable people to deliver change by: </a:t>
            </a:r>
            <a:endParaRPr lang="en-GB" dirty="0"/>
          </a:p>
        </p:txBody>
      </p:sp>
      <p:sp>
        <p:nvSpPr>
          <p:cNvPr id="8" name="Rectangle 7"/>
          <p:cNvSpPr/>
          <p:nvPr/>
        </p:nvSpPr>
        <p:spPr>
          <a:xfrm>
            <a:off x="467544" y="2051556"/>
            <a:ext cx="7776864" cy="400110"/>
          </a:xfrm>
          <a:prstGeom prst="rect">
            <a:avLst/>
          </a:prstGeom>
          <a:solidFill>
            <a:schemeClr val="accent6">
              <a:lumMod val="20000"/>
              <a:lumOff val="80000"/>
            </a:schemeClr>
          </a:solidFill>
        </p:spPr>
        <p:txBody>
          <a:bodyPr wrap="square">
            <a:spAutoFit/>
          </a:bodyPr>
          <a:lstStyle/>
          <a:p>
            <a:pPr lvl="0" eaLnBrk="0" fontAlgn="base" hangingPunct="0">
              <a:spcBef>
                <a:spcPct val="0"/>
              </a:spcBef>
              <a:spcAft>
                <a:spcPct val="0"/>
              </a:spcAft>
              <a:buFontTx/>
              <a:buChar char="•"/>
            </a:pPr>
            <a:r>
              <a:rPr lang="en-GB" sz="2000" dirty="0" smtClean="0">
                <a:latin typeface="Calibri" pitchFamily="34" charset="0"/>
                <a:ea typeface="Calibri" pitchFamily="34" charset="0"/>
                <a:cs typeface="Times New Roman" pitchFamily="18" charset="0"/>
              </a:rPr>
              <a:t>  Ensuring that everybody is clear about what needs to be done</a:t>
            </a:r>
            <a:r>
              <a:rPr lang="en-GB" dirty="0" smtClean="0">
                <a:latin typeface="Calibri" pitchFamily="34" charset="0"/>
                <a:ea typeface="Calibri" pitchFamily="34" charset="0"/>
                <a:cs typeface="Times New Roman" pitchFamily="18" charset="0"/>
              </a:rPr>
              <a:t>.</a:t>
            </a:r>
            <a:endParaRPr lang="en-GB" dirty="0" smtClean="0">
              <a:latin typeface="Arial" pitchFamily="34" charset="0"/>
              <a:cs typeface="Arial" pitchFamily="34" charset="0"/>
            </a:endParaRPr>
          </a:p>
        </p:txBody>
      </p:sp>
      <p:sp>
        <p:nvSpPr>
          <p:cNvPr id="9" name="Rectangle 8"/>
          <p:cNvSpPr/>
          <p:nvPr/>
        </p:nvSpPr>
        <p:spPr>
          <a:xfrm>
            <a:off x="467544" y="2492896"/>
            <a:ext cx="8676456" cy="400110"/>
          </a:xfrm>
          <a:prstGeom prst="rect">
            <a:avLst/>
          </a:prstGeom>
        </p:spPr>
        <p:txBody>
          <a:bodyPr wrap="square">
            <a:spAutoFit/>
          </a:bodyPr>
          <a:lstStyle/>
          <a:p>
            <a:pPr lvl="0" eaLnBrk="0" fontAlgn="base" hangingPunct="0">
              <a:spcBef>
                <a:spcPct val="0"/>
              </a:spcBef>
              <a:spcAft>
                <a:spcPct val="0"/>
              </a:spcAft>
              <a:buFontTx/>
              <a:buChar char="•"/>
            </a:pPr>
            <a:r>
              <a:rPr lang="en-GB" sz="2000" dirty="0" smtClean="0">
                <a:latin typeface="Calibri" pitchFamily="34" charset="0"/>
                <a:ea typeface="Calibri" pitchFamily="34" charset="0"/>
                <a:cs typeface="Times New Roman" pitchFamily="18" charset="0"/>
              </a:rPr>
              <a:t>  Creating clear structures and frameworks that enable people to work together.</a:t>
            </a:r>
            <a:r>
              <a:rPr lang="en-GB" dirty="0" smtClean="0">
                <a:latin typeface="Calibri" pitchFamily="34" charset="0"/>
                <a:ea typeface="Calibri" pitchFamily="34" charset="0"/>
                <a:cs typeface="Times New Roman" pitchFamily="18" charset="0"/>
              </a:rPr>
              <a:t> </a:t>
            </a:r>
            <a:endParaRPr lang="en-GB" dirty="0" smtClean="0">
              <a:latin typeface="Arial" pitchFamily="34" charset="0"/>
              <a:cs typeface="Arial" pitchFamily="34" charset="0"/>
            </a:endParaRPr>
          </a:p>
        </p:txBody>
      </p:sp>
      <p:sp>
        <p:nvSpPr>
          <p:cNvPr id="10" name="Rectangle 9"/>
          <p:cNvSpPr/>
          <p:nvPr/>
        </p:nvSpPr>
        <p:spPr>
          <a:xfrm>
            <a:off x="467544" y="2924944"/>
            <a:ext cx="7992888" cy="707886"/>
          </a:xfrm>
          <a:prstGeom prst="rect">
            <a:avLst/>
          </a:prstGeom>
          <a:solidFill>
            <a:schemeClr val="accent6">
              <a:lumMod val="20000"/>
              <a:lumOff val="80000"/>
            </a:schemeClr>
          </a:solidFill>
        </p:spPr>
        <p:txBody>
          <a:bodyPr wrap="square">
            <a:spAutoFit/>
          </a:bodyPr>
          <a:lstStyle/>
          <a:p>
            <a:pPr lvl="0" eaLnBrk="0" fontAlgn="base" hangingPunct="0">
              <a:spcBef>
                <a:spcPct val="0"/>
              </a:spcBef>
              <a:spcAft>
                <a:spcPct val="0"/>
              </a:spcAft>
              <a:buFontTx/>
              <a:buChar char="•"/>
            </a:pPr>
            <a:r>
              <a:rPr lang="en-GB" sz="2000" dirty="0" smtClean="0">
                <a:latin typeface="Calibri" pitchFamily="34" charset="0"/>
                <a:ea typeface="Calibri" pitchFamily="34" charset="0"/>
                <a:cs typeface="Times New Roman" pitchFamily="18" charset="0"/>
              </a:rPr>
              <a:t>  Designing and delegating tasks that are aligned with people’s values and provide sufficient challenge to make their work meaningful.  </a:t>
            </a:r>
            <a:endParaRPr lang="en-GB" sz="2000" dirty="0" smtClean="0">
              <a:latin typeface="Arial" pitchFamily="34" charset="0"/>
              <a:cs typeface="Arial" pitchFamily="34" charset="0"/>
            </a:endParaRPr>
          </a:p>
        </p:txBody>
      </p:sp>
      <p:sp>
        <p:nvSpPr>
          <p:cNvPr id="11" name="Rectangle 10"/>
          <p:cNvSpPr/>
          <p:nvPr/>
        </p:nvSpPr>
        <p:spPr>
          <a:xfrm>
            <a:off x="467544" y="3645024"/>
            <a:ext cx="7632848" cy="400110"/>
          </a:xfrm>
          <a:prstGeom prst="rect">
            <a:avLst/>
          </a:prstGeom>
        </p:spPr>
        <p:txBody>
          <a:bodyPr wrap="square">
            <a:spAutoFit/>
          </a:bodyPr>
          <a:lstStyle/>
          <a:p>
            <a:pPr lvl="0" eaLnBrk="0" fontAlgn="base" hangingPunct="0">
              <a:spcBef>
                <a:spcPct val="0"/>
              </a:spcBef>
              <a:spcAft>
                <a:spcPct val="0"/>
              </a:spcAft>
              <a:buFontTx/>
              <a:buChar char="•"/>
            </a:pPr>
            <a:r>
              <a:rPr lang="en-GB" sz="2000" dirty="0" smtClean="0">
                <a:latin typeface="Calibri" pitchFamily="34" charset="0"/>
                <a:ea typeface="Calibri" pitchFamily="34" charset="0"/>
                <a:cs typeface="Times New Roman" pitchFamily="18" charset="0"/>
              </a:rPr>
              <a:t>  Providing access to information.</a:t>
            </a:r>
            <a:endParaRPr lang="en-GB" sz="2000" dirty="0" smtClean="0">
              <a:latin typeface="Arial" pitchFamily="34" charset="0"/>
              <a:cs typeface="Arial" pitchFamily="34" charset="0"/>
            </a:endParaRPr>
          </a:p>
        </p:txBody>
      </p:sp>
      <p:sp>
        <p:nvSpPr>
          <p:cNvPr id="12" name="Rectangle 11"/>
          <p:cNvSpPr/>
          <p:nvPr/>
        </p:nvSpPr>
        <p:spPr>
          <a:xfrm>
            <a:off x="467544" y="4077072"/>
            <a:ext cx="6120680" cy="707886"/>
          </a:xfrm>
          <a:prstGeom prst="rect">
            <a:avLst/>
          </a:prstGeom>
          <a:solidFill>
            <a:schemeClr val="accent6">
              <a:lumMod val="20000"/>
              <a:lumOff val="80000"/>
            </a:schemeClr>
          </a:solidFill>
        </p:spPr>
        <p:txBody>
          <a:bodyPr wrap="square">
            <a:spAutoFit/>
          </a:bodyPr>
          <a:lstStyle/>
          <a:p>
            <a:pPr lvl="0" eaLnBrk="0" fontAlgn="base" hangingPunct="0">
              <a:spcBef>
                <a:spcPct val="0"/>
              </a:spcBef>
              <a:spcAft>
                <a:spcPct val="0"/>
              </a:spcAft>
              <a:buFontTx/>
              <a:buChar char="•"/>
            </a:pPr>
            <a:r>
              <a:rPr lang="en-GB" sz="2000" dirty="0" smtClean="0">
                <a:latin typeface="Calibri" pitchFamily="34" charset="0"/>
                <a:ea typeface="Calibri" pitchFamily="34" charset="0"/>
                <a:cs typeface="Times New Roman" pitchFamily="18" charset="0"/>
              </a:rPr>
              <a:t>  Developing feedback mechanisms that people can use to monitor their own progress.</a:t>
            </a:r>
            <a:endParaRPr lang="en-GB" sz="2000" dirty="0" smtClean="0">
              <a:latin typeface="Arial" pitchFamily="34" charset="0"/>
              <a:cs typeface="Arial" pitchFamily="34" charset="0"/>
            </a:endParaRPr>
          </a:p>
        </p:txBody>
      </p:sp>
      <p:sp>
        <p:nvSpPr>
          <p:cNvPr id="13"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 calcmode="lin" valueType="num">
                                      <p:cBhvr additive="base">
                                        <p:cTn id="23"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bg/>
                                          </p:spTgt>
                                        </p:tgtEl>
                                        <p:attrNameLst>
                                          <p:attrName>style.visibility</p:attrName>
                                        </p:attrNameLst>
                                      </p:cBhvr>
                                      <p:to>
                                        <p:strVal val="visible"/>
                                      </p:to>
                                    </p:set>
                                    <p:anim calcmode="lin" valueType="num">
                                      <p:cBhvr additive="base">
                                        <p:cTn id="39"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0899">
                                            <p:txEl>
                                              <p:pRg st="0" end="0"/>
                                            </p:txEl>
                                          </p:spTgt>
                                        </p:tgtEl>
                                        <p:attrNameLst>
                                          <p:attrName>style.visibility</p:attrName>
                                        </p:attrNameLst>
                                      </p:cBhvr>
                                      <p:to>
                                        <p:strVal val="visible"/>
                                      </p:to>
                                    </p:set>
                                    <p:anim calcmode="lin" valueType="num">
                                      <p:cBhvr additive="base">
                                        <p:cTn id="49"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allAtOnce"/>
      <p:bldP spid="8" grpId="0" build="allAtOnce" animBg="1"/>
      <p:bldP spid="9" grpId="0" build="allAtOnce"/>
      <p:bldP spid="10" grpId="0" build="allAtOnce" animBg="1"/>
      <p:bldP spid="11" grpId="0" build="allAtOnce"/>
      <p:bldP spid="12" grpId="0"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2195</TotalTime>
  <Words>1702</Words>
  <Application>Microsoft Office PowerPoint</Application>
  <PresentationFormat>On-screen Show (4:3)</PresentationFormat>
  <Paragraphs>174</Paragraphs>
  <Slides>19</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Times New Roman</vt:lpstr>
      <vt:lpstr>1_Custom Design</vt:lpstr>
      <vt:lpstr>Custom Design</vt:lpstr>
      <vt:lpstr>Office Theme</vt:lpstr>
      <vt:lpstr>PowerPoint Presentation</vt:lpstr>
      <vt:lpstr>The role of leadership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Distributed leadership</vt:lpstr>
      <vt:lpstr>The collective nature of leadership</vt:lpstr>
      <vt:lpstr>Strategic coupling </vt:lpstr>
      <vt:lpstr>Organisational coupling</vt:lpstr>
      <vt:lpstr>Environmental coupling</vt:lpstr>
      <vt:lpstr>It can be difficult to maintain harmony at all three levels </vt:lpstr>
      <vt:lpstr>Exercise</vt:lpstr>
      <vt:lpstr>Exercise (cont.)</vt:lpstr>
    </vt:vector>
  </TitlesOfParts>
  <Company>Leeds University Business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change</dc:title>
  <dc:creator>John</dc:creator>
  <cp:lastModifiedBy>Faisal Aftab</cp:lastModifiedBy>
  <cp:revision>100</cp:revision>
  <dcterms:created xsi:type="dcterms:W3CDTF">2010-02-07T11:03:57Z</dcterms:created>
  <dcterms:modified xsi:type="dcterms:W3CDTF">2017-09-06T16:28:34Z</dcterms:modified>
</cp:coreProperties>
</file>