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65" r:id="rId4"/>
    <p:sldId id="266" r:id="rId5"/>
    <p:sldId id="264" r:id="rId6"/>
    <p:sldId id="258" r:id="rId7"/>
    <p:sldId id="259" r:id="rId8"/>
    <p:sldId id="260" r:id="rId9"/>
    <p:sldId id="261" r:id="rId10"/>
    <p:sldId id="262" r:id="rId11"/>
    <p:sldId id="263" r:id="rId12"/>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06B73-AB16-49B0-B828-629566FDA0E2}" type="datetimeFigureOut">
              <a:rPr lang="en-GB" smtClean="0"/>
              <a:pPr/>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35A5B-5F16-42B6-B4A5-C90C992A06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06B73-AB16-49B0-B828-629566FDA0E2}" type="datetimeFigureOut">
              <a:rPr lang="en-GB" smtClean="0"/>
              <a:pPr/>
              <a:t>06/09/2017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35A5B-5F16-42B6-B4A5-C90C992A068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F6DFCED-CE94-4DD6-90DC-FF9CDBE9A67F}" type="slidenum">
              <a:rPr lang="en-GB" smtClean="0"/>
              <a:pPr/>
              <a:t>1</a:t>
            </a:fld>
            <a:endParaRPr lang="en-GB"/>
          </a:p>
        </p:txBody>
      </p:sp>
      <p:sp>
        <p:nvSpPr>
          <p:cNvPr id="4" name="TextBox 3"/>
          <p:cNvSpPr txBox="1"/>
          <p:nvPr/>
        </p:nvSpPr>
        <p:spPr>
          <a:xfrm>
            <a:off x="1033415" y="4653136"/>
            <a:ext cx="7200800" cy="1200329"/>
          </a:xfrm>
          <a:prstGeom prst="rect">
            <a:avLst/>
          </a:prstGeom>
          <a:noFill/>
        </p:spPr>
        <p:txBody>
          <a:bodyPr wrap="square" rtlCol="0">
            <a:spAutoFit/>
          </a:bodyPr>
          <a:lstStyle/>
          <a:p>
            <a:pPr algn="ctr"/>
            <a:r>
              <a:rPr lang="en-GB" sz="3600" b="1" dirty="0" smtClean="0"/>
              <a:t>Chapter 5</a:t>
            </a:r>
          </a:p>
          <a:p>
            <a:pPr algn="ctr"/>
            <a:r>
              <a:rPr lang="en-GB" sz="3600" dirty="0" smtClean="0"/>
              <a:t>Starting the change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34" y="476672"/>
            <a:ext cx="2859934" cy="370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12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68313" y="1700808"/>
            <a:ext cx="8229600" cy="1512441"/>
          </a:xfrm>
        </p:spPr>
        <p:txBody>
          <a:bodyPr>
            <a:noAutofit/>
          </a:bodyPr>
          <a:lstStyle/>
          <a:p>
            <a:pPr eaLnBrk="1" hangingPunct="1">
              <a:buClr>
                <a:schemeClr val="tx2"/>
              </a:buClr>
              <a:buSzTx/>
              <a:buFontTx/>
              <a:buChar char="•"/>
            </a:pPr>
            <a:r>
              <a:rPr lang="en-GB" sz="2400" dirty="0" smtClean="0">
                <a:latin typeface="Calibri" pitchFamily="34" charset="0"/>
              </a:rPr>
              <a:t>The presenting problem may only be a symptom of an underlying problem</a:t>
            </a:r>
          </a:p>
          <a:p>
            <a:pPr eaLnBrk="1" hangingPunct="1">
              <a:buClr>
                <a:schemeClr val="tx2"/>
              </a:buClr>
              <a:buSzTx/>
              <a:buFontTx/>
              <a:buChar char="•"/>
            </a:pPr>
            <a:endParaRPr lang="en-GB" sz="2000" dirty="0" smtClean="0">
              <a:latin typeface="Calibri" pitchFamily="34" charset="0"/>
            </a:endParaRPr>
          </a:p>
          <a:p>
            <a:pPr eaLnBrk="1" hangingPunct="1">
              <a:buClr>
                <a:schemeClr val="tx2"/>
              </a:buClr>
              <a:buSzTx/>
              <a:buFontTx/>
              <a:buChar char="•"/>
            </a:pPr>
            <a:r>
              <a:rPr lang="en-GB" sz="2400" dirty="0" smtClean="0">
                <a:latin typeface="Calibri" pitchFamily="34" charset="0"/>
              </a:rPr>
              <a:t>The presenting problem may be proffered in terms of solutions (we need help with team building)</a:t>
            </a:r>
          </a:p>
        </p:txBody>
      </p:sp>
      <p:sp>
        <p:nvSpPr>
          <p:cNvPr id="30722" name="Rectangle 2"/>
          <p:cNvSpPr>
            <a:spLocks noGrp="1" noRot="1" noChangeArrowheads="1"/>
          </p:cNvSpPr>
          <p:nvPr>
            <p:ph type="title"/>
          </p:nvPr>
        </p:nvSpPr>
        <p:spPr>
          <a:xfrm>
            <a:off x="457200" y="332656"/>
            <a:ext cx="8229600" cy="1138138"/>
          </a:xfrm>
        </p:spPr>
        <p:txBody>
          <a:bodyPr>
            <a:normAutofit/>
          </a:bodyPr>
          <a:lstStyle/>
          <a:p>
            <a:pPr algn="l" eaLnBrk="1" fontAlgn="auto" hangingPunct="1">
              <a:spcAft>
                <a:spcPts val="0"/>
              </a:spcAft>
              <a:defRPr/>
            </a:pPr>
            <a:r>
              <a:rPr lang="en-GB" sz="3200" b="1" dirty="0" smtClean="0">
                <a:solidFill>
                  <a:schemeClr val="tx1"/>
                </a:solidFill>
                <a:effectLst/>
                <a:latin typeface="Calibri" pitchFamily="34" charset="0"/>
              </a:rPr>
              <a:t>Clarifying the issues</a:t>
            </a:r>
          </a:p>
        </p:txBody>
      </p:sp>
      <p:sp>
        <p:nvSpPr>
          <p:cNvPr id="3379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C9ED7B8-1501-4642-8FE7-230ECA222946}" type="slidenum">
              <a:rPr lang="en-US" smtClean="0"/>
              <a:pPr/>
              <a:t>10</a:t>
            </a:fld>
            <a:endParaRPr lang="en-US" smtClean="0"/>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95536" y="1700808"/>
            <a:ext cx="8497887" cy="3095550"/>
          </a:xfrm>
        </p:spPr>
        <p:txBody>
          <a:bodyPr>
            <a:normAutofit/>
          </a:bodyPr>
          <a:lstStyle/>
          <a:p>
            <a:pPr marL="365760" indent="-256032" eaLnBrk="1" fontAlgn="auto" hangingPunct="1">
              <a:spcAft>
                <a:spcPts val="0"/>
              </a:spcAft>
              <a:buClr>
                <a:srgbClr val="FF9966"/>
              </a:buClr>
              <a:buSzTx/>
              <a:buFont typeface="Wingdings" pitchFamily="2" charset="2"/>
              <a:buNone/>
              <a:defRPr/>
            </a:pPr>
            <a:r>
              <a:rPr lang="en-GB" sz="2600" dirty="0" smtClean="0"/>
              <a:t> 	</a:t>
            </a:r>
            <a:r>
              <a:rPr lang="en-GB" sz="2400" dirty="0" smtClean="0">
                <a:latin typeface="Calibri" pitchFamily="34" charset="0"/>
              </a:rPr>
              <a:t>Based on your experience at work or elsewhere, list any problems you have encountered in the early stages of the change process that have been associated with: </a:t>
            </a:r>
          </a:p>
          <a:p>
            <a:pPr marL="621792" lvl="1" eaLnBrk="1" fontAlgn="auto" hangingPunct="1">
              <a:spcBef>
                <a:spcPts val="324"/>
              </a:spcBef>
              <a:spcAft>
                <a:spcPts val="0"/>
              </a:spcAft>
              <a:buClr>
                <a:schemeClr val="tx2"/>
              </a:buClr>
              <a:buFontTx/>
              <a:buChar char="•"/>
              <a:defRPr/>
            </a:pPr>
            <a:r>
              <a:rPr lang="en-GB" sz="2400" dirty="0" smtClean="0">
                <a:latin typeface="Calibri" pitchFamily="34" charset="0"/>
              </a:rPr>
              <a:t>choice of change agent</a:t>
            </a:r>
          </a:p>
          <a:p>
            <a:pPr marL="621792" lvl="1" eaLnBrk="1" fontAlgn="auto" hangingPunct="1">
              <a:spcBef>
                <a:spcPts val="324"/>
              </a:spcBef>
              <a:spcAft>
                <a:spcPts val="0"/>
              </a:spcAft>
              <a:buClr>
                <a:schemeClr val="tx2"/>
              </a:buClr>
              <a:buFontTx/>
              <a:buChar char="•"/>
              <a:defRPr/>
            </a:pPr>
            <a:r>
              <a:rPr lang="en-GB" sz="2400" dirty="0" smtClean="0">
                <a:latin typeface="Calibri" pitchFamily="34" charset="0"/>
              </a:rPr>
              <a:t>quality of the change relationship</a:t>
            </a:r>
          </a:p>
          <a:p>
            <a:pPr marL="621792" lvl="1" eaLnBrk="1" fontAlgn="auto" hangingPunct="1">
              <a:spcBef>
                <a:spcPts val="324"/>
              </a:spcBef>
              <a:spcAft>
                <a:spcPts val="0"/>
              </a:spcAft>
              <a:buClr>
                <a:schemeClr val="tx2"/>
              </a:buClr>
              <a:buFontTx/>
              <a:buChar char="•"/>
              <a:defRPr/>
            </a:pPr>
            <a:r>
              <a:rPr lang="en-GB" sz="2400" dirty="0" smtClean="0">
                <a:latin typeface="Calibri" pitchFamily="34" charset="0"/>
              </a:rPr>
              <a:t>identification of the group to be targeted for change</a:t>
            </a:r>
          </a:p>
          <a:p>
            <a:pPr marL="621792" lvl="1" eaLnBrk="1" fontAlgn="auto" hangingPunct="1">
              <a:spcBef>
                <a:spcPts val="324"/>
              </a:spcBef>
              <a:spcAft>
                <a:spcPts val="0"/>
              </a:spcAft>
              <a:buClr>
                <a:schemeClr val="tx2"/>
              </a:buClr>
              <a:buFontTx/>
              <a:buChar char="•"/>
              <a:defRPr/>
            </a:pPr>
            <a:r>
              <a:rPr lang="en-GB" sz="2400" dirty="0" smtClean="0">
                <a:latin typeface="Calibri" pitchFamily="34" charset="0"/>
              </a:rPr>
              <a:t> specification of the change issues.</a:t>
            </a:r>
          </a:p>
          <a:p>
            <a:pPr marL="365760" indent="-256032" eaLnBrk="1" fontAlgn="auto" hangingPunct="1">
              <a:spcAft>
                <a:spcPts val="0"/>
              </a:spcAft>
              <a:buClr>
                <a:srgbClr val="FFFF00"/>
              </a:buClr>
              <a:buFont typeface="Wingdings 3"/>
              <a:buChar char=""/>
              <a:defRPr/>
            </a:pPr>
            <a:endParaRPr lang="en-GB" sz="2000" dirty="0" smtClean="0"/>
          </a:p>
        </p:txBody>
      </p:sp>
      <p:sp>
        <p:nvSpPr>
          <p:cNvPr id="34818" name="Rectangle 2"/>
          <p:cNvSpPr>
            <a:spLocks noGrp="1" noRot="1" noChangeArrowheads="1"/>
          </p:cNvSpPr>
          <p:nvPr>
            <p:ph type="title"/>
          </p:nvPr>
        </p:nvSpPr>
        <p:spPr>
          <a:xfrm>
            <a:off x="844528" y="620688"/>
            <a:ext cx="7239000" cy="304800"/>
          </a:xfrm>
        </p:spPr>
        <p:txBody>
          <a:bodyPr>
            <a:noAutofit/>
          </a:bodyPr>
          <a:lstStyle/>
          <a:p>
            <a:pPr algn="l" eaLnBrk="1" fontAlgn="auto" hangingPunct="1">
              <a:spcAft>
                <a:spcPts val="0"/>
              </a:spcAft>
              <a:defRPr/>
            </a:pPr>
            <a:r>
              <a:rPr lang="en-GB" sz="3200" b="1" dirty="0" smtClean="0">
                <a:solidFill>
                  <a:schemeClr val="tx1"/>
                </a:solidFill>
                <a:effectLst/>
                <a:latin typeface="Calibri" pitchFamily="34" charset="0"/>
              </a:rPr>
              <a:t>Exercise</a:t>
            </a:r>
          </a:p>
        </p:txBody>
      </p:sp>
      <p:sp>
        <p:nvSpPr>
          <p:cNvPr id="3482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779127A-57D4-40AA-8A9C-5B06BB7814FC}" type="slidenum">
              <a:rPr lang="en-US" smtClean="0"/>
              <a:pPr/>
              <a:t>11</a:t>
            </a:fld>
            <a:endParaRPr lang="en-US" smtClean="0"/>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788024" y="1946275"/>
            <a:ext cx="3755901" cy="4014788"/>
          </a:xfrm>
        </p:spPr>
        <p:txBody>
          <a:bodyPr>
            <a:normAutofit/>
          </a:bodyPr>
          <a:lstStyle/>
          <a:p>
            <a:pPr eaLnBrk="1" hangingPunct="1">
              <a:buClr>
                <a:schemeClr val="tx2"/>
              </a:buClr>
              <a:buSzTx/>
              <a:buFontTx/>
              <a:buChar char="•"/>
            </a:pPr>
            <a:r>
              <a:rPr lang="en-GB" sz="2000" dirty="0" smtClean="0"/>
              <a:t>A key step in starting the change process is translating the need for change into a desire for change.</a:t>
            </a:r>
          </a:p>
          <a:p>
            <a:pPr eaLnBrk="1" hangingPunct="1">
              <a:buClr>
                <a:schemeClr val="tx2"/>
              </a:buClr>
              <a:buSzTx/>
              <a:buFontTx/>
              <a:buChar char="•"/>
            </a:pPr>
            <a:r>
              <a:rPr lang="en-GB" sz="2000" dirty="0" smtClean="0"/>
              <a:t>Organizational members may be reluctant to pursue change because they lack confidence in their own and others’ ability to make a difference.</a:t>
            </a:r>
          </a:p>
        </p:txBody>
      </p:sp>
      <p:sp>
        <p:nvSpPr>
          <p:cNvPr id="2765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C50E63-F1F3-433D-B7C0-6D547C49F75B}" type="slidenum">
              <a:rPr lang="en-US" smtClean="0"/>
              <a:pPr/>
              <a:t>2</a:t>
            </a:fld>
            <a:endParaRPr lang="en-US" smtClean="0"/>
          </a:p>
        </p:txBody>
      </p:sp>
      <p:pic>
        <p:nvPicPr>
          <p:cNvPr id="8" name="grid-item_A_85201" descr="http://macmillan.captureweb.co.uk/assets/thumbnails/285/3/5b00ec9e27404f8722b1d03b56e28e27.jpg"/>
          <p:cNvPicPr/>
          <p:nvPr/>
        </p:nvPicPr>
        <p:blipFill>
          <a:blip r:embed="rId2" cstate="print"/>
          <a:srcRect/>
          <a:stretch>
            <a:fillRect/>
          </a:stretch>
        </p:blipFill>
        <p:spPr bwMode="auto">
          <a:xfrm>
            <a:off x="543492" y="1916832"/>
            <a:ext cx="4248472" cy="2146548"/>
          </a:xfrm>
          <a:prstGeom prst="rect">
            <a:avLst/>
          </a:prstGeom>
          <a:noFill/>
          <a:ln w="9525">
            <a:noFill/>
            <a:miter lim="800000"/>
            <a:headEnd/>
            <a:tailEnd/>
          </a:ln>
        </p:spPr>
      </p:pic>
      <p:sp>
        <p:nvSpPr>
          <p:cNvPr id="10" name="Rectangle 9"/>
          <p:cNvSpPr/>
          <p:nvPr/>
        </p:nvSpPr>
        <p:spPr>
          <a:xfrm>
            <a:off x="3739496" y="4076246"/>
            <a:ext cx="1059906" cy="184666"/>
          </a:xfrm>
          <a:prstGeom prst="rect">
            <a:avLst/>
          </a:prstGeom>
        </p:spPr>
        <p:txBody>
          <a:bodyPr wrap="none">
            <a:spAutoFit/>
          </a:bodyPr>
          <a:lstStyle/>
          <a:p>
            <a:r>
              <a:rPr lang="en-GB" sz="600" dirty="0" smtClean="0"/>
              <a:t>© Digital </a:t>
            </a:r>
            <a:r>
              <a:rPr lang="en-GB" sz="600" dirty="0"/>
              <a:t>Vision/</a:t>
            </a:r>
            <a:r>
              <a:rPr lang="en-GB" sz="600" dirty="0" err="1"/>
              <a:t>Punchstock</a:t>
            </a:r>
            <a:endParaRPr lang="en-GB" sz="600" dirty="0"/>
          </a:p>
        </p:txBody>
      </p:sp>
      <p:sp>
        <p:nvSpPr>
          <p:cNvPr id="9"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51520" y="1600200"/>
            <a:ext cx="7128792" cy="892696"/>
          </a:xfrm>
        </p:spPr>
        <p:txBody>
          <a:bodyPr>
            <a:normAutofit fontScale="92500"/>
          </a:bodyPr>
          <a:lstStyle/>
          <a:p>
            <a:pPr eaLnBrk="1" hangingPunct="1">
              <a:buFontTx/>
              <a:buNone/>
            </a:pPr>
            <a:r>
              <a:rPr lang="en-US" sz="2000" dirty="0" smtClean="0">
                <a:latin typeface="Calibri" pitchFamily="34" charset="0"/>
              </a:rPr>
              <a:t>	</a:t>
            </a:r>
            <a:r>
              <a:rPr lang="en-US" sz="2400" dirty="0" smtClean="0">
                <a:latin typeface="Calibri" pitchFamily="34" charset="0"/>
              </a:rPr>
              <a:t>To what extent can managers intervene and make a real difference to the effectiveness of an organization?</a:t>
            </a:r>
            <a:endParaRPr lang="en-US" sz="2000" dirty="0" smtClean="0">
              <a:latin typeface="Calibri" pitchFamily="34" charset="0"/>
            </a:endParaRPr>
          </a:p>
          <a:p>
            <a:pPr eaLnBrk="1" hangingPunct="1">
              <a:buFontTx/>
              <a:buNone/>
            </a:pPr>
            <a:endParaRPr lang="en-US" sz="2000" dirty="0" smtClean="0">
              <a:latin typeface="Calibri" pitchFamily="34" charset="0"/>
            </a:endParaRPr>
          </a:p>
        </p:txBody>
      </p:sp>
      <p:sp>
        <p:nvSpPr>
          <p:cNvPr id="12290" name="Rectangle 2"/>
          <p:cNvSpPr>
            <a:spLocks noGrp="1" noChangeArrowheads="1"/>
          </p:cNvSpPr>
          <p:nvPr>
            <p:ph type="title"/>
          </p:nvPr>
        </p:nvSpPr>
        <p:spPr>
          <a:xfrm>
            <a:off x="457200" y="341784"/>
            <a:ext cx="8229600" cy="1143000"/>
          </a:xfrm>
        </p:spPr>
        <p:txBody>
          <a:bodyPr>
            <a:normAutofit/>
          </a:bodyPr>
          <a:lstStyle/>
          <a:p>
            <a:pPr algn="l" eaLnBrk="1" fontAlgn="auto" hangingPunct="1">
              <a:spcAft>
                <a:spcPts val="0"/>
              </a:spcAft>
              <a:defRPr/>
            </a:pPr>
            <a:r>
              <a:rPr lang="en-US" sz="3600" b="1" dirty="0" smtClean="0">
                <a:solidFill>
                  <a:schemeClr val="tx1"/>
                </a:solidFill>
                <a:effectLst/>
                <a:latin typeface="Calibri" pitchFamily="34" charset="0"/>
              </a:rPr>
              <a:t>Change agency</a:t>
            </a:r>
          </a:p>
        </p:txBody>
      </p:sp>
      <p:sp>
        <p:nvSpPr>
          <p:cNvPr id="2458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170A33D-73C1-4F35-A365-6E078EB88A22}" type="slidenum">
              <a:rPr lang="en-US" smtClean="0"/>
              <a:pPr/>
              <a:t>3</a:t>
            </a:fld>
            <a:endParaRPr lang="en-US" smtClean="0"/>
          </a:p>
        </p:txBody>
      </p:sp>
      <p:sp>
        <p:nvSpPr>
          <p:cNvPr id="8" name="TextBox 7"/>
          <p:cNvSpPr txBox="1"/>
          <p:nvPr/>
        </p:nvSpPr>
        <p:spPr>
          <a:xfrm>
            <a:off x="755576" y="2852936"/>
            <a:ext cx="6624736" cy="1723549"/>
          </a:xfrm>
          <a:prstGeom prst="rect">
            <a:avLst/>
          </a:prstGeom>
          <a:noFill/>
        </p:spPr>
        <p:txBody>
          <a:bodyPr wrap="square" rtlCol="0">
            <a:spAutoFit/>
          </a:bodyPr>
          <a:lstStyle/>
          <a:p>
            <a:pPr eaLnBrk="1" hangingPunct="1">
              <a:buFontTx/>
              <a:buNone/>
            </a:pPr>
            <a:r>
              <a:rPr lang="en-US" sz="2000" dirty="0" smtClean="0">
                <a:latin typeface="Calibri" pitchFamily="34" charset="0"/>
              </a:rPr>
              <a:t>The deterministic view holds that managers are constrained by external factors.</a:t>
            </a:r>
          </a:p>
          <a:p>
            <a:pPr eaLnBrk="1" hangingPunct="1">
              <a:buFontTx/>
              <a:buNone/>
            </a:pPr>
            <a:endParaRPr lang="en-US" sz="800" dirty="0" smtClean="0">
              <a:latin typeface="Calibri" pitchFamily="34" charset="0"/>
            </a:endParaRPr>
          </a:p>
          <a:p>
            <a:pPr eaLnBrk="1" hangingPunct="1">
              <a:buFontTx/>
              <a:buNone/>
            </a:pPr>
            <a:r>
              <a:rPr lang="en-US" sz="2000" dirty="0" smtClean="0">
                <a:latin typeface="Calibri" pitchFamily="34" charset="0"/>
              </a:rPr>
              <a:t>The </a:t>
            </a:r>
            <a:r>
              <a:rPr lang="en-US" sz="2000" dirty="0" err="1" smtClean="0">
                <a:latin typeface="Calibri" pitchFamily="34" charset="0"/>
              </a:rPr>
              <a:t>voluntaristic</a:t>
            </a:r>
            <a:r>
              <a:rPr lang="en-US" sz="2000" dirty="0" smtClean="0">
                <a:latin typeface="Calibri" pitchFamily="34" charset="0"/>
              </a:rPr>
              <a:t> view emphasizes the role of human agency and asserts that managers can make an important difference.</a:t>
            </a:r>
            <a:r>
              <a:rPr lang="en-US" sz="2000" dirty="0" smtClean="0">
                <a:solidFill>
                  <a:srgbClr val="FFFF00"/>
                </a:solidFill>
                <a:latin typeface="Calibri" pitchFamily="34" charset="0"/>
              </a:rPr>
              <a:t> </a:t>
            </a:r>
          </a:p>
          <a:p>
            <a:endParaRPr lang="en-GB" dirty="0"/>
          </a:p>
        </p:txBody>
      </p:sp>
      <p:grpSp>
        <p:nvGrpSpPr>
          <p:cNvPr id="11" name="Group 10"/>
          <p:cNvGrpSpPr/>
          <p:nvPr/>
        </p:nvGrpSpPr>
        <p:grpSpPr>
          <a:xfrm>
            <a:off x="7236296" y="1556792"/>
            <a:ext cx="1378904" cy="1871628"/>
            <a:chOff x="7524328" y="404664"/>
            <a:chExt cx="1378904" cy="1871628"/>
          </a:xfrm>
        </p:grpSpPr>
        <p:pic>
          <p:nvPicPr>
            <p:cNvPr id="9" name="grid-item_A_14726" descr="http://macmillan.captureweb.co.uk/assets/thumbnails/50/3/047b43f6a42f36240a100b0c72f9356c.jpg"/>
            <p:cNvPicPr/>
            <p:nvPr/>
          </p:nvPicPr>
          <p:blipFill>
            <a:blip r:embed="rId2" cstate="print"/>
            <a:srcRect l="24387"/>
            <a:stretch>
              <a:fillRect/>
            </a:stretch>
          </p:blipFill>
          <p:spPr bwMode="auto">
            <a:xfrm>
              <a:off x="7524328" y="404664"/>
              <a:ext cx="1296144" cy="1656184"/>
            </a:xfrm>
            <a:prstGeom prst="rect">
              <a:avLst/>
            </a:prstGeom>
            <a:noFill/>
            <a:ln w="9525">
              <a:noFill/>
              <a:miter lim="800000"/>
              <a:headEnd/>
              <a:tailEnd/>
            </a:ln>
          </p:spPr>
        </p:pic>
        <p:sp>
          <p:nvSpPr>
            <p:cNvPr id="10" name="Rectangle 9"/>
            <p:cNvSpPr/>
            <p:nvPr/>
          </p:nvSpPr>
          <p:spPr>
            <a:xfrm>
              <a:off x="7524328" y="2060848"/>
              <a:ext cx="1378904" cy="215444"/>
            </a:xfrm>
            <a:prstGeom prst="rect">
              <a:avLst/>
            </a:prstGeom>
          </p:spPr>
          <p:txBody>
            <a:bodyPr wrap="none">
              <a:spAutoFit/>
            </a:bodyPr>
            <a:lstStyle/>
            <a:p>
              <a:r>
                <a:rPr lang="en-GB" sz="800" dirty="0" smtClean="0"/>
                <a:t>© MACMILLAN/Paul </a:t>
              </a:r>
              <a:r>
                <a:rPr lang="en-GB" sz="800" dirty="0" err="1" smtClean="0"/>
                <a:t>Briknell</a:t>
              </a:r>
              <a:endParaRPr lang="en-GB" sz="800" dirty="0" smtClean="0"/>
            </a:p>
          </p:txBody>
        </p:sp>
      </p:grpSp>
      <p:sp>
        <p:nvSpPr>
          <p:cNvPr id="12"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79512" y="1988841"/>
            <a:ext cx="8229600" cy="1728191"/>
          </a:xfrm>
        </p:spPr>
        <p:txBody>
          <a:bodyPr>
            <a:normAutofit/>
          </a:bodyPr>
          <a:lstStyle/>
          <a:p>
            <a:pPr eaLnBrk="1" hangingPunct="1">
              <a:buFontTx/>
              <a:buNone/>
            </a:pPr>
            <a:r>
              <a:rPr lang="en-US" sz="2000" dirty="0" smtClean="0">
                <a:latin typeface="Calibri" pitchFamily="34" charset="0"/>
              </a:rPr>
              <a:t>	</a:t>
            </a:r>
            <a:r>
              <a:rPr lang="en-US" sz="2000" b="1" dirty="0" smtClean="0">
                <a:solidFill>
                  <a:srgbClr val="C00000"/>
                </a:solidFill>
                <a:latin typeface="Calibri" pitchFamily="34" charset="0"/>
              </a:rPr>
              <a:t>Locus of control:  </a:t>
            </a:r>
            <a:r>
              <a:rPr lang="en-US" sz="2000" dirty="0" smtClean="0"/>
              <a:t>People </a:t>
            </a:r>
            <a:r>
              <a:rPr lang="en-US" sz="2000" dirty="0"/>
              <a:t>who attribute outcomes to their own efforts are referred to as ‘internals’ and those who attribute outcomes to external factors, such as luck, fate or other factors over which they have no control, are referred to as ‘externals’.</a:t>
            </a:r>
            <a:endParaRPr lang="en-GB" sz="2000" dirty="0"/>
          </a:p>
          <a:p>
            <a:pPr>
              <a:lnSpc>
                <a:spcPct val="110000"/>
              </a:lnSpc>
              <a:spcBef>
                <a:spcPts val="0"/>
              </a:spcBef>
              <a:buNone/>
            </a:pPr>
            <a:r>
              <a:rPr lang="en-US" sz="2000" dirty="0" smtClean="0"/>
              <a:t>		The theory asserts that externals </a:t>
            </a:r>
            <a:r>
              <a:rPr lang="en-US" sz="2000" dirty="0"/>
              <a:t>are less likely to </a:t>
            </a:r>
            <a:r>
              <a:rPr lang="en-US" sz="2000" dirty="0" smtClean="0"/>
              <a:t>be proactive.</a:t>
            </a:r>
            <a:endParaRPr lang="en-US" dirty="0" smtClean="0"/>
          </a:p>
        </p:txBody>
      </p:sp>
      <p:sp>
        <p:nvSpPr>
          <p:cNvPr id="13314" name="Rectangle 2"/>
          <p:cNvSpPr>
            <a:spLocks noGrp="1" noChangeArrowheads="1"/>
          </p:cNvSpPr>
          <p:nvPr>
            <p:ph type="title"/>
          </p:nvPr>
        </p:nvSpPr>
        <p:spPr>
          <a:xfrm>
            <a:off x="428596" y="341784"/>
            <a:ext cx="8229600" cy="1143000"/>
          </a:xfrm>
        </p:spPr>
        <p:txBody>
          <a:bodyPr>
            <a:normAutofit/>
          </a:bodyPr>
          <a:lstStyle/>
          <a:p>
            <a:pPr algn="l" eaLnBrk="1" fontAlgn="auto" hangingPunct="1">
              <a:spcAft>
                <a:spcPts val="0"/>
              </a:spcAft>
              <a:defRPr/>
            </a:pPr>
            <a:r>
              <a:rPr lang="en-US" sz="3600" b="1" dirty="0" smtClean="0">
                <a:effectLst/>
                <a:latin typeface="Calibri" pitchFamily="34" charset="0"/>
              </a:rPr>
              <a:t>Beliefs about change agency</a:t>
            </a:r>
          </a:p>
        </p:txBody>
      </p:sp>
      <p:sp>
        <p:nvSpPr>
          <p:cNvPr id="2560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18C489-CAD9-4F13-97AE-9FADF4126FE1}" type="slidenum">
              <a:rPr lang="en-US" smtClean="0"/>
              <a:pPr/>
              <a:t>4</a:t>
            </a:fld>
            <a:endParaRPr lang="en-US" smtClean="0"/>
          </a:p>
        </p:txBody>
      </p:sp>
      <p:sp>
        <p:nvSpPr>
          <p:cNvPr id="8" name="TextBox 7"/>
          <p:cNvSpPr txBox="1"/>
          <p:nvPr/>
        </p:nvSpPr>
        <p:spPr>
          <a:xfrm>
            <a:off x="467544" y="1268760"/>
            <a:ext cx="8208912" cy="707886"/>
          </a:xfrm>
          <a:prstGeom prst="rect">
            <a:avLst/>
          </a:prstGeom>
          <a:noFill/>
        </p:spPr>
        <p:txBody>
          <a:bodyPr wrap="square" rtlCol="0">
            <a:spAutoFit/>
          </a:bodyPr>
          <a:lstStyle/>
          <a:p>
            <a:r>
              <a:rPr lang="en-US" sz="2000" dirty="0" smtClean="0">
                <a:latin typeface="Calibri" pitchFamily="34" charset="0"/>
              </a:rPr>
              <a:t>Two theories help to explain why some people lack confidence in their own ability to affect outcomes.</a:t>
            </a:r>
            <a:endParaRPr lang="en-GB" sz="2000" dirty="0"/>
          </a:p>
        </p:txBody>
      </p:sp>
      <p:sp>
        <p:nvSpPr>
          <p:cNvPr id="9" name="TextBox 8"/>
          <p:cNvSpPr txBox="1"/>
          <p:nvPr/>
        </p:nvSpPr>
        <p:spPr>
          <a:xfrm>
            <a:off x="0" y="3717032"/>
            <a:ext cx="8928992" cy="1785104"/>
          </a:xfrm>
          <a:prstGeom prst="rect">
            <a:avLst/>
          </a:prstGeom>
          <a:noFill/>
        </p:spPr>
        <p:txBody>
          <a:bodyPr wrap="square" rtlCol="0">
            <a:spAutoFit/>
          </a:bodyPr>
          <a:lstStyle/>
          <a:p>
            <a:pPr lvl="1">
              <a:buClr>
                <a:schemeClr val="tx1"/>
              </a:buClr>
            </a:pPr>
            <a:r>
              <a:rPr lang="en-US" sz="2400" b="1" dirty="0" smtClean="0">
                <a:solidFill>
                  <a:srgbClr val="C00000"/>
                </a:solidFill>
                <a:latin typeface="Calibri" pitchFamily="34" charset="0"/>
              </a:rPr>
              <a:t>L</a:t>
            </a:r>
            <a:r>
              <a:rPr lang="en-US" sz="2000" b="1" dirty="0" smtClean="0">
                <a:solidFill>
                  <a:srgbClr val="C00000"/>
                </a:solidFill>
                <a:latin typeface="Calibri" pitchFamily="34" charset="0"/>
              </a:rPr>
              <a:t>earned helplessness: </a:t>
            </a:r>
            <a:r>
              <a:rPr lang="en-US" sz="2000" dirty="0" smtClean="0">
                <a:latin typeface="Calibri" pitchFamily="34" charset="0"/>
              </a:rPr>
              <a:t>A person’s expectation about their ability to control outcomes is learned.</a:t>
            </a:r>
          </a:p>
          <a:p>
            <a:pPr>
              <a:buClr>
                <a:schemeClr val="tx1"/>
              </a:buClr>
            </a:pPr>
            <a:endParaRPr lang="en-US" sz="600" dirty="0" smtClean="0">
              <a:latin typeface="Calibri" pitchFamily="34" charset="0"/>
            </a:endParaRPr>
          </a:p>
          <a:p>
            <a:pPr lvl="1">
              <a:buClr>
                <a:schemeClr val="tx1"/>
              </a:buClr>
            </a:pPr>
            <a:r>
              <a:rPr lang="en-US" sz="2000" dirty="0" smtClean="0">
                <a:latin typeface="Calibri" pitchFamily="34" charset="0"/>
              </a:rPr>
              <a:t>People begin to question their ability to manage change if, when confronted with a new problem or opportunity, their attempts to secure desired outcomes are unsuccessful.</a:t>
            </a:r>
            <a:endParaRPr lang="en-GB" dirty="0"/>
          </a:p>
        </p:txBody>
      </p:sp>
      <p:sp>
        <p:nvSpPr>
          <p:cNvPr id="10"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allAtOnce"/>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11560" y="1700808"/>
            <a:ext cx="7921625" cy="2634853"/>
          </a:xfrm>
        </p:spPr>
        <p:txBody>
          <a:bodyPr>
            <a:normAutofit/>
          </a:bodyPr>
          <a:lstStyle/>
          <a:p>
            <a:pPr eaLnBrk="1" hangingPunct="1">
              <a:buClr>
                <a:schemeClr val="tx2"/>
              </a:buClr>
              <a:buSzTx/>
              <a:buFontTx/>
              <a:buChar char="•"/>
            </a:pPr>
            <a:r>
              <a:rPr lang="en-GB" sz="2000" dirty="0" smtClean="0">
                <a:latin typeface="Calibri" pitchFamily="34" charset="0"/>
              </a:rPr>
              <a:t>Those who are most likely to want to change are those who are basically successful but who are experiencing particular problems.</a:t>
            </a:r>
          </a:p>
          <a:p>
            <a:pPr eaLnBrk="1" hangingPunct="1">
              <a:buClr>
                <a:schemeClr val="tx2"/>
              </a:buClr>
              <a:buSzTx/>
              <a:buFontTx/>
              <a:buChar char="•"/>
            </a:pPr>
            <a:endParaRPr lang="en-GB" sz="800" dirty="0" smtClean="0">
              <a:latin typeface="Calibri" pitchFamily="34" charset="0"/>
            </a:endParaRPr>
          </a:p>
          <a:p>
            <a:pPr eaLnBrk="1" hangingPunct="1">
              <a:buClr>
                <a:schemeClr val="tx2"/>
              </a:buClr>
              <a:buSzTx/>
              <a:buFontTx/>
              <a:buChar char="•"/>
            </a:pPr>
            <a:r>
              <a:rPr lang="en-GB" sz="2000" dirty="0" smtClean="0">
                <a:latin typeface="Calibri" pitchFamily="34" charset="0"/>
              </a:rPr>
              <a:t>Next are those who are always successful</a:t>
            </a:r>
          </a:p>
          <a:p>
            <a:pPr eaLnBrk="1" hangingPunct="1">
              <a:buClr>
                <a:schemeClr val="tx2"/>
              </a:buClr>
              <a:buSzTx/>
              <a:buFontTx/>
              <a:buChar char="•"/>
            </a:pPr>
            <a:endParaRPr lang="en-GB" sz="800" dirty="0" smtClean="0">
              <a:latin typeface="Calibri" pitchFamily="34" charset="0"/>
            </a:endParaRPr>
          </a:p>
          <a:p>
            <a:pPr eaLnBrk="1" hangingPunct="1">
              <a:buClr>
                <a:schemeClr val="tx2"/>
              </a:buClr>
              <a:buSzTx/>
              <a:buFontTx/>
              <a:buChar char="•"/>
            </a:pPr>
            <a:r>
              <a:rPr lang="en-GB" sz="2000" dirty="0" smtClean="0">
                <a:latin typeface="Calibri" pitchFamily="34" charset="0"/>
              </a:rPr>
              <a:t>The least likely to understand and accept the need for change are the unsuccessful.” </a:t>
            </a:r>
            <a:r>
              <a:rPr lang="en-GB" sz="2400" dirty="0" smtClean="0">
                <a:latin typeface="Calibri" pitchFamily="34" charset="0"/>
              </a:rPr>
              <a:t>	</a:t>
            </a:r>
            <a:r>
              <a:rPr lang="en-GB" dirty="0" smtClean="0"/>
              <a:t>				</a:t>
            </a:r>
            <a:endParaRPr lang="en-GB" dirty="0"/>
          </a:p>
          <a:p>
            <a:pPr marL="0" indent="0" eaLnBrk="1" hangingPunct="1">
              <a:buClr>
                <a:schemeClr val="tx2"/>
              </a:buClr>
              <a:buSzTx/>
              <a:buNone/>
            </a:pPr>
            <a:r>
              <a:rPr lang="en-GB" sz="1600" dirty="0" smtClean="0"/>
              <a:t>(Pugh, 1993)</a:t>
            </a:r>
            <a:endParaRPr lang="en-GB" dirty="0" smtClean="0"/>
          </a:p>
        </p:txBody>
      </p:sp>
      <p:sp>
        <p:nvSpPr>
          <p:cNvPr id="21506" name="Rectangle 2"/>
          <p:cNvSpPr>
            <a:spLocks noGrp="1" noRot="1" noChangeArrowheads="1"/>
          </p:cNvSpPr>
          <p:nvPr>
            <p:ph type="title"/>
          </p:nvPr>
        </p:nvSpPr>
        <p:spPr>
          <a:xfrm>
            <a:off x="685800" y="404664"/>
            <a:ext cx="8229600" cy="1143000"/>
          </a:xfrm>
        </p:spPr>
        <p:txBody>
          <a:bodyPr>
            <a:noAutofit/>
          </a:bodyPr>
          <a:lstStyle/>
          <a:p>
            <a:pPr algn="l" eaLnBrk="1" fontAlgn="auto" hangingPunct="1">
              <a:spcAft>
                <a:spcPts val="0"/>
              </a:spcAft>
              <a:defRPr/>
            </a:pPr>
            <a:r>
              <a:rPr lang="en-GB" sz="3600" b="1" dirty="0" smtClean="0">
                <a:solidFill>
                  <a:schemeClr val="tx1"/>
                </a:solidFill>
                <a:effectLst/>
                <a:latin typeface="Calibri" pitchFamily="34" charset="0"/>
              </a:rPr>
              <a:t>Readiness for change</a:t>
            </a:r>
          </a:p>
        </p:txBody>
      </p:sp>
      <p:sp>
        <p:nvSpPr>
          <p:cNvPr id="2765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C50E63-F1F3-433D-B7C0-6D547C49F75B}" type="slidenum">
              <a:rPr lang="en-US" smtClean="0"/>
              <a:pPr/>
              <a:t>5</a:t>
            </a:fld>
            <a:endParaRPr lang="en-US" smtClean="0"/>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7"/>
          <p:cNvSpPr>
            <a:spLocks noGrp="1" noChangeArrowheads="1"/>
          </p:cNvSpPr>
          <p:nvPr>
            <p:ph idx="1"/>
          </p:nvPr>
        </p:nvSpPr>
        <p:spPr>
          <a:xfrm>
            <a:off x="899592" y="1700808"/>
            <a:ext cx="7499350" cy="2231702"/>
          </a:xfrm>
        </p:spPr>
        <p:txBody>
          <a:bodyPr>
            <a:normAutofit/>
          </a:bodyPr>
          <a:lstStyle/>
          <a:p>
            <a:pPr eaLnBrk="1" hangingPunct="1">
              <a:buClr>
                <a:schemeClr val="tx2"/>
              </a:buClr>
              <a:buSzTx/>
              <a:buFontTx/>
              <a:buChar char="•"/>
            </a:pPr>
            <a:r>
              <a:rPr lang="en-GB" sz="2400" dirty="0" smtClean="0">
                <a:latin typeface="Calibri" pitchFamily="34" charset="0"/>
              </a:rPr>
              <a:t>Selecting the change agent</a:t>
            </a:r>
            <a:br>
              <a:rPr lang="en-GB" sz="2400" dirty="0" smtClean="0">
                <a:latin typeface="Calibri" pitchFamily="34" charset="0"/>
              </a:rPr>
            </a:br>
            <a:endParaRPr lang="en-GB" sz="800" dirty="0" smtClean="0">
              <a:latin typeface="Calibri" pitchFamily="34" charset="0"/>
            </a:endParaRPr>
          </a:p>
          <a:p>
            <a:pPr eaLnBrk="1" hangingPunct="1">
              <a:buClr>
                <a:schemeClr val="tx2"/>
              </a:buClr>
              <a:buSzTx/>
              <a:buFontTx/>
              <a:buChar char="•"/>
            </a:pPr>
            <a:r>
              <a:rPr lang="en-GB" sz="2400" dirty="0" smtClean="0">
                <a:latin typeface="Calibri" pitchFamily="34" charset="0"/>
              </a:rPr>
              <a:t>Developing the change relationship</a:t>
            </a:r>
          </a:p>
          <a:p>
            <a:pPr eaLnBrk="1" hangingPunct="1">
              <a:buClr>
                <a:schemeClr val="tx2"/>
              </a:buClr>
              <a:buSzTx/>
              <a:buFontTx/>
              <a:buChar char="•"/>
            </a:pPr>
            <a:endParaRPr lang="en-GB" sz="800" dirty="0" smtClean="0">
              <a:latin typeface="Calibri" pitchFamily="34" charset="0"/>
            </a:endParaRPr>
          </a:p>
          <a:p>
            <a:pPr eaLnBrk="1" hangingPunct="1">
              <a:buClr>
                <a:schemeClr val="tx2"/>
              </a:buClr>
              <a:buSzTx/>
              <a:buFontTx/>
              <a:buChar char="•"/>
            </a:pPr>
            <a:r>
              <a:rPr lang="en-GB" sz="2400" dirty="0" smtClean="0">
                <a:latin typeface="Calibri" pitchFamily="34" charset="0"/>
              </a:rPr>
              <a:t>Identifying the client/target group</a:t>
            </a:r>
            <a:br>
              <a:rPr lang="en-GB" sz="2400" dirty="0" smtClean="0">
                <a:latin typeface="Calibri" pitchFamily="34" charset="0"/>
              </a:rPr>
            </a:br>
            <a:endParaRPr lang="en-GB" sz="800" dirty="0" smtClean="0">
              <a:latin typeface="Calibri" pitchFamily="34" charset="0"/>
            </a:endParaRPr>
          </a:p>
          <a:p>
            <a:pPr eaLnBrk="1" hangingPunct="1">
              <a:buClr>
                <a:schemeClr val="tx2"/>
              </a:buClr>
              <a:buSzTx/>
              <a:buFontTx/>
              <a:buChar char="•"/>
            </a:pPr>
            <a:r>
              <a:rPr lang="en-GB" sz="2400" dirty="0" smtClean="0">
                <a:latin typeface="Calibri" pitchFamily="34" charset="0"/>
              </a:rPr>
              <a:t>Clarifying the issues</a:t>
            </a:r>
          </a:p>
        </p:txBody>
      </p:sp>
      <p:sp>
        <p:nvSpPr>
          <p:cNvPr id="32773" name="Rectangle 1029"/>
          <p:cNvSpPr>
            <a:spLocks noGrp="1" noChangeArrowheads="1"/>
          </p:cNvSpPr>
          <p:nvPr>
            <p:ph type="title"/>
          </p:nvPr>
        </p:nvSpPr>
        <p:spPr>
          <a:xfrm>
            <a:off x="683568" y="476250"/>
            <a:ext cx="7772400" cy="1143000"/>
          </a:xfrm>
        </p:spPr>
        <p:txBody>
          <a:bodyPr lIns="92075" tIns="46038" rIns="92075" bIns="46038">
            <a:normAutofit/>
          </a:bodyPr>
          <a:lstStyle/>
          <a:p>
            <a:pPr algn="l" eaLnBrk="1" fontAlgn="auto" hangingPunct="1">
              <a:spcAft>
                <a:spcPts val="0"/>
              </a:spcAft>
              <a:defRPr/>
            </a:pPr>
            <a:r>
              <a:rPr lang="en-GB" sz="3600" b="1" dirty="0" smtClean="0">
                <a:solidFill>
                  <a:schemeClr val="tx1"/>
                </a:solidFill>
                <a:effectLst/>
                <a:latin typeface="Calibri" pitchFamily="34" charset="0"/>
              </a:rPr>
              <a:t>Starting the change process</a:t>
            </a:r>
            <a:r>
              <a:rPr lang="en-GB" dirty="0" smtClean="0"/>
              <a:t/>
            </a:r>
            <a:br>
              <a:rPr lang="en-GB" dirty="0" smtClean="0"/>
            </a:br>
            <a:endParaRPr lang="en-GB" sz="3200" dirty="0" smtClean="0"/>
          </a:p>
        </p:txBody>
      </p:sp>
      <p:sp>
        <p:nvSpPr>
          <p:cNvPr id="2867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69CD868-5A92-4947-A8C7-A52E01EFEF5B}" type="slidenum">
              <a:rPr lang="en-US" smtClean="0"/>
              <a:pPr/>
              <a:t>6</a:t>
            </a:fld>
            <a:endParaRPr lang="en-US" smtClean="0"/>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Autofit/>
          </a:bodyPr>
          <a:lstStyle/>
          <a:p>
            <a:pPr algn="l" eaLnBrk="1" fontAlgn="auto" hangingPunct="1">
              <a:spcAft>
                <a:spcPts val="0"/>
              </a:spcAft>
              <a:defRPr/>
            </a:pPr>
            <a:r>
              <a:rPr lang="en-GB" sz="3200" b="1" dirty="0" smtClean="0">
                <a:solidFill>
                  <a:schemeClr val="tx1"/>
                </a:solidFill>
                <a:effectLst/>
                <a:latin typeface="Calibri" pitchFamily="34" charset="0"/>
              </a:rPr>
              <a:t>Selecting the change agent: insider or outsider?</a:t>
            </a:r>
            <a:endParaRPr lang="en-GB" sz="3200" b="1" dirty="0">
              <a:solidFill>
                <a:schemeClr val="tx1"/>
              </a:solidFill>
              <a:effectLst/>
              <a:latin typeface="Calibri" pitchFamily="34" charset="0"/>
            </a:endParaRPr>
          </a:p>
        </p:txBody>
      </p:sp>
      <p:sp>
        <p:nvSpPr>
          <p:cNvPr id="5" name="Rectangle 3"/>
          <p:cNvSpPr txBox="1">
            <a:spLocks noChangeArrowheads="1"/>
          </p:cNvSpPr>
          <p:nvPr/>
        </p:nvSpPr>
        <p:spPr bwMode="auto">
          <a:xfrm>
            <a:off x="683568" y="1700808"/>
            <a:ext cx="7921625" cy="4321175"/>
          </a:xfrm>
          <a:prstGeom prst="rect">
            <a:avLst/>
          </a:prstGeom>
          <a:noFill/>
          <a:ln w="9525">
            <a:noFill/>
            <a:miter lim="800000"/>
            <a:headEnd/>
            <a:tailEnd/>
          </a:ln>
          <a:effectLst/>
        </p:spPr>
        <p:txBody>
          <a:bodyPr/>
          <a:lstStyle/>
          <a:p>
            <a:pPr marL="342900" indent="-342900" eaLnBrk="1" hangingPunct="1">
              <a:spcBef>
                <a:spcPct val="20000"/>
              </a:spcBef>
              <a:buClr>
                <a:srgbClr val="FFFF00"/>
              </a:buClr>
              <a:buSzPct val="70000"/>
              <a:buFont typeface="Wingdings" pitchFamily="2" charset="2"/>
              <a:buNone/>
              <a:defRPr/>
            </a:pPr>
            <a:r>
              <a:rPr lang="en-GB" sz="2000" b="1" kern="0" dirty="0">
                <a:latin typeface="Calibri" pitchFamily="34" charset="0"/>
              </a:rPr>
              <a:t>Insiders may take on the role when:</a:t>
            </a:r>
          </a:p>
          <a:p>
            <a:pPr marL="342900" indent="-342900" eaLnBrk="1" hangingPunct="1">
              <a:spcBef>
                <a:spcPct val="20000"/>
              </a:spcBef>
              <a:buClr>
                <a:schemeClr val="tx2"/>
              </a:buClr>
              <a:buFontTx/>
              <a:buChar char="•"/>
              <a:defRPr/>
            </a:pPr>
            <a:r>
              <a:rPr lang="en-GB" sz="2000" kern="0" dirty="0" smtClean="0">
                <a:latin typeface="Calibri" pitchFamily="34" charset="0"/>
              </a:rPr>
              <a:t>they </a:t>
            </a:r>
            <a:r>
              <a:rPr lang="en-GB" sz="2000" kern="0" dirty="0">
                <a:latin typeface="Calibri" pitchFamily="34" charset="0"/>
              </a:rPr>
              <a:t>have the required competence </a:t>
            </a:r>
            <a:r>
              <a:rPr lang="en-GB" sz="2000" kern="0" dirty="0" smtClean="0">
                <a:latin typeface="Calibri" pitchFamily="34" charset="0"/>
              </a:rPr>
              <a:t>and </a:t>
            </a:r>
            <a:r>
              <a:rPr lang="en-GB" sz="2000" kern="0" dirty="0">
                <a:latin typeface="Calibri" pitchFamily="34" charset="0"/>
              </a:rPr>
              <a:t>commitment</a:t>
            </a:r>
          </a:p>
          <a:p>
            <a:pPr marL="342900" indent="-342900" eaLnBrk="1" hangingPunct="1">
              <a:spcBef>
                <a:spcPct val="20000"/>
              </a:spcBef>
              <a:buClr>
                <a:schemeClr val="tx2"/>
              </a:buClr>
              <a:buFontTx/>
              <a:buChar char="•"/>
              <a:defRPr/>
            </a:pPr>
            <a:r>
              <a:rPr lang="en-GB" sz="2000" kern="0" dirty="0">
                <a:latin typeface="Calibri" pitchFamily="34" charset="0"/>
              </a:rPr>
              <a:t>t</a:t>
            </a:r>
            <a:r>
              <a:rPr lang="en-GB" sz="2000" kern="0" dirty="0" smtClean="0">
                <a:latin typeface="Calibri" pitchFamily="34" charset="0"/>
              </a:rPr>
              <a:t>here </a:t>
            </a:r>
            <a:r>
              <a:rPr lang="en-GB" sz="2000" kern="0" dirty="0">
                <a:latin typeface="Calibri" pitchFamily="34" charset="0"/>
              </a:rPr>
              <a:t>are insufficient resources to buy-in an outsider </a:t>
            </a:r>
          </a:p>
          <a:p>
            <a:pPr marL="342900" indent="-342900" eaLnBrk="1" hangingPunct="1">
              <a:spcBef>
                <a:spcPct val="20000"/>
              </a:spcBef>
              <a:buClr>
                <a:schemeClr val="tx2"/>
              </a:buClr>
              <a:buFontTx/>
              <a:buChar char="•"/>
              <a:defRPr/>
            </a:pPr>
            <a:r>
              <a:rPr lang="en-GB" sz="2000" kern="0" dirty="0">
                <a:latin typeface="Calibri" pitchFamily="34" charset="0"/>
              </a:rPr>
              <a:t>i</a:t>
            </a:r>
            <a:r>
              <a:rPr lang="en-GB" sz="2000" kern="0" dirty="0" smtClean="0">
                <a:latin typeface="Calibri" pitchFamily="34" charset="0"/>
              </a:rPr>
              <a:t>ssues </a:t>
            </a:r>
            <a:r>
              <a:rPr lang="en-GB" sz="2000" kern="0" dirty="0">
                <a:latin typeface="Calibri" pitchFamily="34" charset="0"/>
              </a:rPr>
              <a:t>of confidentiality and trust prohibit use of an outsider</a:t>
            </a:r>
          </a:p>
          <a:p>
            <a:pPr marL="342900" indent="-342900" eaLnBrk="1" hangingPunct="1">
              <a:spcBef>
                <a:spcPct val="20000"/>
              </a:spcBef>
              <a:buClr>
                <a:schemeClr val="tx2"/>
              </a:buClr>
              <a:buFontTx/>
              <a:buChar char="•"/>
              <a:defRPr/>
            </a:pPr>
            <a:r>
              <a:rPr lang="en-GB" sz="2000" kern="0" dirty="0">
                <a:latin typeface="Calibri" pitchFamily="34" charset="0"/>
              </a:rPr>
              <a:t>i</a:t>
            </a:r>
            <a:r>
              <a:rPr lang="en-GB" sz="2000" kern="0" dirty="0" smtClean="0">
                <a:latin typeface="Calibri" pitchFamily="34" charset="0"/>
              </a:rPr>
              <a:t>t </a:t>
            </a:r>
            <a:r>
              <a:rPr lang="en-GB" sz="2000" kern="0" dirty="0">
                <a:latin typeface="Calibri" pitchFamily="34" charset="0"/>
              </a:rPr>
              <a:t>proves difficult to identify a suitable outsider</a:t>
            </a:r>
          </a:p>
          <a:p>
            <a:pPr marL="342900" indent="-342900" eaLnBrk="1" hangingPunct="1">
              <a:spcBef>
                <a:spcPct val="20000"/>
              </a:spcBef>
              <a:buClr>
                <a:schemeClr val="hlink"/>
              </a:buClr>
              <a:buSzPct val="70000"/>
              <a:buFont typeface="Wingdings" pitchFamily="2" charset="2"/>
              <a:buNone/>
              <a:defRPr/>
            </a:pPr>
            <a:endParaRPr lang="en-GB" sz="28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70000"/>
              <a:buFont typeface="Wingdings" pitchFamily="2" charset="2"/>
              <a:buNone/>
              <a:defRPr/>
            </a:pPr>
            <a:endParaRPr lang="en-GB" sz="32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70000"/>
              <a:buFont typeface="Wingdings" pitchFamily="2" charset="2"/>
              <a:buChar char="n"/>
              <a:defRPr/>
            </a:pPr>
            <a:endParaRPr lang="en-GB" sz="3200" kern="0" dirty="0">
              <a:effectLst>
                <a:outerShdw blurRad="38100" dist="38100" dir="2700000" algn="tl">
                  <a:srgbClr val="000000"/>
                </a:outerShdw>
              </a:effectLst>
              <a:latin typeface="+mn-lt"/>
            </a:endParaRPr>
          </a:p>
          <a:p>
            <a:pPr marL="342900" indent="-342900" eaLnBrk="1" hangingPunct="1">
              <a:spcBef>
                <a:spcPct val="20000"/>
              </a:spcBef>
              <a:buClr>
                <a:schemeClr val="hlink"/>
              </a:buClr>
              <a:buSzPct val="70000"/>
              <a:buFont typeface="Wingdings" pitchFamily="2" charset="2"/>
              <a:buChar char="n"/>
              <a:defRPr/>
            </a:pPr>
            <a:endParaRPr lang="en-GB" sz="3200" kern="0" dirty="0">
              <a:effectLst>
                <a:outerShdw blurRad="38100" dist="38100" dir="2700000" algn="tl">
                  <a:srgbClr val="000000"/>
                </a:outerShdw>
              </a:effectLst>
              <a:latin typeface="+mn-lt"/>
            </a:endParaRPr>
          </a:p>
        </p:txBody>
      </p:sp>
      <p:sp>
        <p:nvSpPr>
          <p:cNvPr id="2970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EBCACF-1704-4D03-A381-405C01FBCE6E}" type="slidenum">
              <a:rPr lang="en-US" smtClean="0"/>
              <a:pPr/>
              <a:t>7</a:t>
            </a:fld>
            <a:endParaRPr lang="en-US" smtClean="0"/>
          </a:p>
        </p:txBody>
      </p:sp>
      <p:sp>
        <p:nvSpPr>
          <p:cNvPr id="9" name="TextBox 8"/>
          <p:cNvSpPr txBox="1"/>
          <p:nvPr/>
        </p:nvSpPr>
        <p:spPr>
          <a:xfrm>
            <a:off x="611560" y="3645024"/>
            <a:ext cx="8208912" cy="2339102"/>
          </a:xfrm>
          <a:prstGeom prst="rect">
            <a:avLst/>
          </a:prstGeom>
          <a:noFill/>
        </p:spPr>
        <p:txBody>
          <a:bodyPr wrap="square" rtlCol="0">
            <a:spAutoFit/>
          </a:bodyPr>
          <a:lstStyle/>
          <a:p>
            <a:r>
              <a:rPr lang="en-GB" sz="2000" b="1" dirty="0" smtClean="0">
                <a:effectLst/>
                <a:latin typeface="Calibri" pitchFamily="34" charset="0"/>
              </a:rPr>
              <a:t>Outsiders may be invited to take on the role when:</a:t>
            </a:r>
          </a:p>
          <a:p>
            <a:pPr marL="342900" indent="-342900" eaLnBrk="1" hangingPunct="1">
              <a:spcBef>
                <a:spcPct val="20000"/>
              </a:spcBef>
              <a:buClr>
                <a:schemeClr val="tx2"/>
              </a:buClr>
              <a:buFontTx/>
              <a:buChar char="•"/>
              <a:defRPr/>
            </a:pPr>
            <a:r>
              <a:rPr lang="en-GB" sz="2000" kern="0" dirty="0" smtClean="0">
                <a:latin typeface="Calibri" pitchFamily="34" charset="0"/>
              </a:rPr>
              <a:t>there is nobody on the inside who has the time or competence to lead the change</a:t>
            </a:r>
            <a:endParaRPr lang="en-GB" sz="2000" kern="0" dirty="0">
              <a:latin typeface="Calibri" pitchFamily="34" charset="0"/>
            </a:endParaRPr>
          </a:p>
          <a:p>
            <a:pPr marL="342900" indent="-342900" eaLnBrk="1" hangingPunct="1">
              <a:spcBef>
                <a:spcPct val="20000"/>
              </a:spcBef>
              <a:buClr>
                <a:schemeClr val="tx2"/>
              </a:buClr>
              <a:buFontTx/>
              <a:buChar char="•"/>
              <a:defRPr/>
            </a:pPr>
            <a:r>
              <a:rPr lang="en-GB" sz="2000" kern="0" dirty="0">
                <a:latin typeface="Calibri" pitchFamily="34" charset="0"/>
              </a:rPr>
              <a:t>i</a:t>
            </a:r>
            <a:r>
              <a:rPr lang="en-GB" sz="2000" kern="0" dirty="0" smtClean="0">
                <a:latin typeface="Calibri" pitchFamily="34" charset="0"/>
              </a:rPr>
              <a:t>t is felt that all the competent insiders have a vested interest in the outcome and therefore might be less acceptable to some stakeholders than a neutral outsider.</a:t>
            </a:r>
            <a:endParaRPr lang="en-GB" sz="2000" b="1" dirty="0" smtClean="0">
              <a:effectLst/>
              <a:latin typeface="Calibri" pitchFamily="34" charset="0"/>
            </a:endParaRPr>
          </a:p>
          <a:p>
            <a:endParaRPr lang="en-GB" b="1" dirty="0"/>
          </a:p>
        </p:txBody>
      </p:sp>
      <p:sp>
        <p:nvSpPr>
          <p:cNvPr id="7"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27"/>
          <p:cNvSpPr>
            <a:spLocks noGrp="1" noChangeArrowheads="1"/>
          </p:cNvSpPr>
          <p:nvPr>
            <p:ph idx="1"/>
          </p:nvPr>
        </p:nvSpPr>
        <p:spPr>
          <a:xfrm>
            <a:off x="611188" y="1916832"/>
            <a:ext cx="8137525" cy="1570856"/>
          </a:xfrm>
        </p:spPr>
        <p:txBody>
          <a:bodyPr>
            <a:noAutofit/>
          </a:bodyPr>
          <a:lstStyle/>
          <a:p>
            <a:pPr eaLnBrk="1" hangingPunct="1">
              <a:buClr>
                <a:schemeClr val="tx2"/>
              </a:buClr>
              <a:buSzTx/>
              <a:buFontTx/>
              <a:buChar char="•"/>
            </a:pPr>
            <a:r>
              <a:rPr lang="en-GB" sz="2400" dirty="0" smtClean="0">
                <a:latin typeface="Calibri" pitchFamily="34" charset="0"/>
              </a:rPr>
              <a:t>The client’s need for sympathy versus objectivity</a:t>
            </a:r>
          </a:p>
          <a:p>
            <a:pPr eaLnBrk="1" hangingPunct="1">
              <a:buClr>
                <a:schemeClr val="tx2"/>
              </a:buClr>
              <a:buSzTx/>
              <a:buFontTx/>
              <a:buChar char="•"/>
            </a:pPr>
            <a:endParaRPr lang="en-GB" sz="700" dirty="0" smtClean="0">
              <a:latin typeface="Calibri" pitchFamily="34" charset="0"/>
            </a:endParaRPr>
          </a:p>
          <a:p>
            <a:pPr eaLnBrk="1" hangingPunct="1">
              <a:buClr>
                <a:schemeClr val="tx2"/>
              </a:buClr>
              <a:buSzTx/>
              <a:buFontTx/>
              <a:buChar char="•"/>
            </a:pPr>
            <a:r>
              <a:rPr lang="en-GB" sz="2400" dirty="0" smtClean="0">
                <a:latin typeface="Calibri" pitchFamily="34" charset="0"/>
              </a:rPr>
              <a:t>Perceptions of the change agent’s motives and loyalties</a:t>
            </a:r>
          </a:p>
          <a:p>
            <a:pPr eaLnBrk="1" hangingPunct="1">
              <a:buClr>
                <a:schemeClr val="tx2"/>
              </a:buClr>
              <a:buSzTx/>
              <a:buFontTx/>
              <a:buChar char="•"/>
            </a:pPr>
            <a:endParaRPr lang="en-GB" sz="700" dirty="0" smtClean="0">
              <a:latin typeface="Calibri" pitchFamily="34" charset="0"/>
            </a:endParaRPr>
          </a:p>
          <a:p>
            <a:pPr eaLnBrk="1" hangingPunct="1">
              <a:buClr>
                <a:schemeClr val="tx2"/>
              </a:buClr>
              <a:buSzTx/>
              <a:buFontTx/>
              <a:buChar char="•"/>
            </a:pPr>
            <a:r>
              <a:rPr lang="en-GB" sz="2400" dirty="0" smtClean="0">
                <a:latin typeface="Calibri" pitchFamily="34" charset="0"/>
              </a:rPr>
              <a:t>Perceptions of the change agent’s competence</a:t>
            </a:r>
          </a:p>
        </p:txBody>
      </p:sp>
      <p:sp>
        <p:nvSpPr>
          <p:cNvPr id="28674" name="Rectangle 1026"/>
          <p:cNvSpPr>
            <a:spLocks noGrp="1" noRot="1" noChangeArrowheads="1"/>
          </p:cNvSpPr>
          <p:nvPr>
            <p:ph type="title"/>
          </p:nvPr>
        </p:nvSpPr>
        <p:spPr>
          <a:xfrm>
            <a:off x="466725" y="404664"/>
            <a:ext cx="8065715" cy="1143000"/>
          </a:xfrm>
        </p:spPr>
        <p:txBody>
          <a:bodyPr>
            <a:normAutofit/>
          </a:bodyPr>
          <a:lstStyle/>
          <a:p>
            <a:pPr algn="l" eaLnBrk="1" fontAlgn="auto" hangingPunct="1">
              <a:spcAft>
                <a:spcPts val="0"/>
              </a:spcAft>
              <a:defRPr/>
            </a:pPr>
            <a:r>
              <a:rPr lang="en-GB" sz="3200" b="1" dirty="0" smtClean="0">
                <a:solidFill>
                  <a:schemeClr val="tx1"/>
                </a:solidFill>
                <a:effectLst/>
                <a:latin typeface="Calibri" pitchFamily="34" charset="0"/>
              </a:rPr>
              <a:t>The development of a change relationship is affected by:</a:t>
            </a:r>
          </a:p>
        </p:txBody>
      </p:sp>
      <p:sp>
        <p:nvSpPr>
          <p:cNvPr id="3174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D405A7-57B1-451E-B77A-67507309E1C4}" type="slidenum">
              <a:rPr lang="en-US" smtClean="0"/>
              <a:pPr/>
              <a:t>8</a:t>
            </a:fld>
            <a:endParaRPr lang="en-US" smtClean="0"/>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827584" y="1988840"/>
            <a:ext cx="7488238" cy="1584176"/>
          </a:xfrm>
        </p:spPr>
        <p:txBody>
          <a:bodyPr>
            <a:normAutofit/>
          </a:bodyPr>
          <a:lstStyle/>
          <a:p>
            <a:pPr eaLnBrk="1" hangingPunct="1">
              <a:buClr>
                <a:schemeClr val="tx2"/>
              </a:buClr>
              <a:buSzTx/>
              <a:buFontTx/>
              <a:buChar char="•"/>
            </a:pPr>
            <a:r>
              <a:rPr lang="en-GB" sz="2400" dirty="0" smtClean="0">
                <a:latin typeface="Calibri" pitchFamily="34" charset="0"/>
              </a:rPr>
              <a:t>Who owns the problem and is responsible for doing something about it?</a:t>
            </a:r>
          </a:p>
          <a:p>
            <a:pPr eaLnBrk="1" hangingPunct="1">
              <a:buClr>
                <a:schemeClr val="tx2"/>
              </a:buClr>
              <a:buSzTx/>
              <a:buFontTx/>
              <a:buChar char="•"/>
            </a:pPr>
            <a:endParaRPr lang="en-GB" sz="800" dirty="0" smtClean="0">
              <a:latin typeface="Calibri" pitchFamily="34" charset="0"/>
            </a:endParaRPr>
          </a:p>
          <a:p>
            <a:pPr eaLnBrk="1" hangingPunct="1">
              <a:buClr>
                <a:schemeClr val="tx2"/>
              </a:buClr>
              <a:buSzTx/>
              <a:buFontTx/>
              <a:buChar char="•"/>
            </a:pPr>
            <a:r>
              <a:rPr lang="en-GB" sz="2400" dirty="0" smtClean="0">
                <a:latin typeface="Calibri" pitchFamily="34" charset="0"/>
              </a:rPr>
              <a:t>Who can have a direct impact on the change issue?</a:t>
            </a:r>
          </a:p>
        </p:txBody>
      </p:sp>
      <p:sp>
        <p:nvSpPr>
          <p:cNvPr id="29698" name="Rectangle 2"/>
          <p:cNvSpPr>
            <a:spLocks noGrp="1" noRot="1" noChangeArrowheads="1"/>
          </p:cNvSpPr>
          <p:nvPr>
            <p:ph type="title"/>
          </p:nvPr>
        </p:nvSpPr>
        <p:spPr>
          <a:xfrm>
            <a:off x="684213" y="404664"/>
            <a:ext cx="7775575" cy="1143000"/>
          </a:xfrm>
        </p:spPr>
        <p:txBody>
          <a:bodyPr>
            <a:normAutofit/>
          </a:bodyPr>
          <a:lstStyle/>
          <a:p>
            <a:pPr algn="l" eaLnBrk="1" fontAlgn="auto" hangingPunct="1">
              <a:spcAft>
                <a:spcPts val="0"/>
              </a:spcAft>
              <a:defRPr/>
            </a:pPr>
            <a:r>
              <a:rPr lang="en-GB" sz="3200" b="1" dirty="0" smtClean="0">
                <a:solidFill>
                  <a:schemeClr val="tx1"/>
                </a:solidFill>
                <a:effectLst/>
                <a:latin typeface="Calibri" pitchFamily="34" charset="0"/>
              </a:rPr>
              <a:t>Identifying the client and/or the target group for change</a:t>
            </a:r>
          </a:p>
        </p:txBody>
      </p:sp>
      <p:sp>
        <p:nvSpPr>
          <p:cNvPr id="3277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CE3B71-1BC1-478A-AC24-0AC3B69332B2}" type="slidenum">
              <a:rPr lang="en-US" smtClean="0"/>
              <a:pPr/>
              <a:t>9</a:t>
            </a:fld>
            <a:endParaRPr lang="en-US" smtClean="0"/>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595</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Wingdings</vt:lpstr>
      <vt:lpstr>Wingdings 3</vt:lpstr>
      <vt:lpstr>Office Theme</vt:lpstr>
      <vt:lpstr>PowerPoint Presentation</vt:lpstr>
      <vt:lpstr>PowerPoint Presentation</vt:lpstr>
      <vt:lpstr>Change agency</vt:lpstr>
      <vt:lpstr>Beliefs about change agency</vt:lpstr>
      <vt:lpstr>Readiness for change</vt:lpstr>
      <vt:lpstr>Starting the change process </vt:lpstr>
      <vt:lpstr>Selecting the change agent: insider or outsider?</vt:lpstr>
      <vt:lpstr>The development of a change relationship is affected by:</vt:lpstr>
      <vt:lpstr>Identifying the client and/or the target group for change</vt:lpstr>
      <vt:lpstr>Clarifying the issues</vt:lpstr>
      <vt:lpstr>Exercise</vt:lpstr>
    </vt:vector>
  </TitlesOfParts>
  <Company>LUBS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the change process</dc:title>
  <dc:creator>John</dc:creator>
  <cp:lastModifiedBy>Faisal Aftab</cp:lastModifiedBy>
  <cp:revision>14</cp:revision>
  <dcterms:created xsi:type="dcterms:W3CDTF">2013-11-05T15:02:38Z</dcterms:created>
  <dcterms:modified xsi:type="dcterms:W3CDTF">2017-09-06T16:24:35Z</dcterms:modified>
</cp:coreProperties>
</file>