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1" r:id="rId2"/>
    <p:sldId id="277" r:id="rId3"/>
    <p:sldId id="284" r:id="rId4"/>
    <p:sldId id="285" r:id="rId5"/>
    <p:sldId id="262" r:id="rId6"/>
    <p:sldId id="263" r:id="rId7"/>
    <p:sldId id="264" r:id="rId8"/>
    <p:sldId id="290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CD5B5"/>
    <a:srgbClr val="B7DEE8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7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37439-8F56-4374-8FA9-8848D55D327F}" type="datetimeFigureOut">
              <a:rPr lang="en-GB" smtClean="0"/>
              <a:pPr/>
              <a:t>06/09/2017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31E1B-3447-4403-82F3-D65EDA873F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63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1E1B-3447-4403-82F3-D65EDA873FA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429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1E1B-3447-4403-82F3-D65EDA873FA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990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1E1B-3447-4403-82F3-D65EDA873FA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175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1E1B-3447-4403-82F3-D65EDA873FA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836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1E1B-3447-4403-82F3-D65EDA873FA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953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1E1B-3447-4403-82F3-D65EDA873FA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5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1E1B-3447-4403-82F3-D65EDA873FA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67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1E1B-3447-4403-82F3-D65EDA873FA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685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1E1B-3447-4403-82F3-D65EDA873FA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655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1E1B-3447-4403-82F3-D65EDA873FA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141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1E1B-3447-4403-82F3-D65EDA873FA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895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1E1B-3447-4403-82F3-D65EDA873FA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84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1E1B-3447-4403-82F3-D65EDA873FA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378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1E1B-3447-4403-82F3-D65EDA873FA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3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1E1B-3447-4403-82F3-D65EDA873FA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33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27C0-A07C-4439-99A9-EA5EAF626A6B}" type="datetime1">
              <a:rPr lang="en-GB" smtClean="0"/>
              <a:pPr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1A32-1378-4227-803E-B20B84F9B18C}" type="datetime1">
              <a:rPr lang="en-GB" smtClean="0"/>
              <a:pPr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E5DD-CC54-40A3-B649-5A810935D67A}" type="datetime1">
              <a:rPr lang="en-GB" smtClean="0"/>
              <a:pPr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7448-ADB5-4FC9-80B8-10229B1EE254}" type="datetime1">
              <a:rPr lang="en-GB" smtClean="0"/>
              <a:pPr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F898-6BB7-4A93-A005-F1B5E9C1CA7E}" type="datetime1">
              <a:rPr lang="en-GB" smtClean="0"/>
              <a:pPr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A213-156F-4CED-8E70-9BC065F4C752}" type="datetime1">
              <a:rPr lang="en-GB" smtClean="0"/>
              <a:pPr/>
              <a:t>06/09/2017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EAA5-1E79-46FA-AFEE-0EFC8468B2E1}" type="datetime1">
              <a:rPr lang="en-GB" smtClean="0"/>
              <a:pPr/>
              <a:t>06/09/2017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B941-B11C-4946-9461-0B555F9B3EC4}" type="datetime1">
              <a:rPr lang="en-GB" smtClean="0"/>
              <a:pPr/>
              <a:t>06/09/2017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0FC4-EA8F-4814-AD59-77C130C7C336}" type="datetime1">
              <a:rPr lang="en-GB" smtClean="0"/>
              <a:pPr/>
              <a:t>06/09/2017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8DDF-1D96-4385-AB22-409296A32E75}" type="datetime1">
              <a:rPr lang="en-GB" smtClean="0"/>
              <a:pPr/>
              <a:t>06/09/2017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C71F-1ACA-47F2-8136-0C027B093CE9}" type="datetime1">
              <a:rPr lang="en-GB" smtClean="0"/>
              <a:pPr/>
              <a:t>06/09/2017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130D4-4692-4E3A-83CA-56CFB82991C9}" type="datetime1">
              <a:rPr lang="en-GB" smtClean="0"/>
              <a:pPr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7F91-D775-4903-96C8-1AD582E8920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FCED-CE94-4DD6-90DC-FF9CDBE9A67F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33415" y="465313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Chapter 3</a:t>
            </a:r>
          </a:p>
          <a:p>
            <a:pPr algn="ctr"/>
            <a:r>
              <a:rPr lang="en-GB" sz="3600" dirty="0" smtClean="0"/>
              <a:t>Patterns of change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34" y="476672"/>
            <a:ext cx="2859934" cy="370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1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11560" y="40466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</a:t>
            </a:r>
            <a:r>
              <a:rPr lang="en-GB" sz="2800" b="1" dirty="0" smtClean="0"/>
              <a:t>continuously adaptive organization</a:t>
            </a:r>
            <a:endParaRPr lang="en-GB" sz="2400" b="1" dirty="0"/>
          </a:p>
        </p:txBody>
      </p: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683568" y="1124744"/>
            <a:ext cx="54726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Continuously </a:t>
            </a:r>
            <a:r>
              <a:rPr lang="en-GB" sz="2000" dirty="0"/>
              <a:t>adaptive organisations experience the kind of </a:t>
            </a:r>
            <a:r>
              <a:rPr lang="en-GB" sz="2000" dirty="0" smtClean="0"/>
              <a:t>ongoing incremental change that is described </a:t>
            </a:r>
            <a:r>
              <a:rPr lang="en-GB" sz="2000" dirty="0"/>
              <a:t>by the gradualist </a:t>
            </a:r>
            <a:r>
              <a:rPr lang="en-GB" sz="2000" dirty="0" smtClean="0"/>
              <a:t>paradigm (unconstrained by deep structures). </a:t>
            </a:r>
            <a:endParaRPr lang="en-GB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683568" y="278092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 involves repeated patterns of:</a:t>
            </a:r>
          </a:p>
        </p:txBody>
      </p:sp>
      <p:sp>
        <p:nvSpPr>
          <p:cNvPr id="47" name="PPTShape_1"/>
          <p:cNvSpPr txBox="1">
            <a:spLocks noChangeArrowheads="1"/>
          </p:cNvSpPr>
          <p:nvPr/>
        </p:nvSpPr>
        <p:spPr bwMode="auto">
          <a:xfrm>
            <a:off x="0" y="4581128"/>
            <a:ext cx="83901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lvl="2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000" kern="0" dirty="0" smtClean="0">
                <a:solidFill>
                  <a:srgbClr val="CC3300"/>
                </a:solidFill>
                <a:latin typeface="+mn-lt"/>
              </a:rPr>
              <a:t>Translation</a:t>
            </a:r>
            <a:r>
              <a:rPr lang="en-GB" sz="2000" kern="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kern="0" dirty="0" smtClean="0">
                <a:latin typeface="+mn-lt"/>
              </a:rPr>
              <a:t>that involves the editing and imitation of ideas as they travel through the organisation</a:t>
            </a:r>
            <a:endParaRPr lang="en-GB" sz="2000" kern="0" dirty="0">
              <a:latin typeface="+mn-lt"/>
            </a:endParaRPr>
          </a:p>
        </p:txBody>
      </p:sp>
      <p:sp>
        <p:nvSpPr>
          <p:cNvPr id="48" name="PPTShape_0"/>
          <p:cNvSpPr txBox="1">
            <a:spLocks noChangeArrowheads="1"/>
          </p:cNvSpPr>
          <p:nvPr/>
        </p:nvSpPr>
        <p:spPr bwMode="auto">
          <a:xfrm>
            <a:off x="899592" y="3140968"/>
            <a:ext cx="7658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000" kern="0" dirty="0" smtClean="0">
                <a:solidFill>
                  <a:srgbClr val="CC3300"/>
                </a:solidFill>
              </a:rPr>
              <a:t>Learning </a:t>
            </a:r>
            <a:r>
              <a:rPr lang="en-GB" sz="2000" dirty="0" smtClean="0">
                <a:solidFill>
                  <a:srgbClr val="CC3300"/>
                </a:solidFill>
              </a:rPr>
              <a:t>and new insights </a:t>
            </a:r>
            <a:r>
              <a:rPr lang="en-GB" sz="2000" dirty="0" smtClean="0"/>
              <a:t>which facilitate changes in the way the organization responds to problems and opportunities</a:t>
            </a:r>
            <a:endParaRPr lang="en-GB" sz="2000" kern="0" dirty="0">
              <a:solidFill>
                <a:schemeClr val="tx2"/>
              </a:solidFill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932111" y="3861048"/>
            <a:ext cx="7658100" cy="93211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Improvisation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that leads to a continuous modification of existing work practices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5076056" y="1124744"/>
            <a:ext cx="3039223" cy="1430426"/>
            <a:chOff x="5436096" y="1412776"/>
            <a:chExt cx="3039223" cy="1430426"/>
          </a:xfrm>
        </p:grpSpPr>
        <p:sp>
          <p:nvSpPr>
            <p:cNvPr id="71" name="Freeform 7"/>
            <p:cNvSpPr>
              <a:spLocks/>
            </p:cNvSpPr>
            <p:nvPr/>
          </p:nvSpPr>
          <p:spPr bwMode="auto">
            <a:xfrm>
              <a:off x="5436096" y="1412776"/>
              <a:ext cx="3039223" cy="1430426"/>
            </a:xfrm>
            <a:custGeom>
              <a:avLst/>
              <a:gdLst/>
              <a:ahLst/>
              <a:cxnLst>
                <a:cxn ang="0">
                  <a:pos x="0" y="2390"/>
                </a:cxn>
                <a:cxn ang="0">
                  <a:pos x="288" y="2321"/>
                </a:cxn>
                <a:cxn ang="0">
                  <a:pos x="968" y="1975"/>
                </a:cxn>
                <a:cxn ang="0">
                  <a:pos x="1498" y="1457"/>
                </a:cxn>
                <a:cxn ang="0">
                  <a:pos x="2039" y="1157"/>
                </a:cxn>
                <a:cxn ang="0">
                  <a:pos x="2926" y="973"/>
                </a:cxn>
                <a:cxn ang="0">
                  <a:pos x="3525" y="789"/>
                </a:cxn>
                <a:cxn ang="0">
                  <a:pos x="4032" y="340"/>
                </a:cxn>
                <a:cxn ang="0">
                  <a:pos x="5011" y="52"/>
                </a:cxn>
                <a:cxn ang="0">
                  <a:pos x="5161" y="28"/>
                </a:cxn>
              </a:cxnLst>
              <a:rect l="0" t="0" r="r" b="b"/>
              <a:pathLst>
                <a:path w="5199" h="2390">
                  <a:moveTo>
                    <a:pt x="0" y="2390"/>
                  </a:moveTo>
                  <a:cubicBezTo>
                    <a:pt x="63" y="2390"/>
                    <a:pt x="127" y="2390"/>
                    <a:pt x="288" y="2321"/>
                  </a:cubicBezTo>
                  <a:cubicBezTo>
                    <a:pt x="449" y="2252"/>
                    <a:pt x="766" y="2119"/>
                    <a:pt x="968" y="1975"/>
                  </a:cubicBezTo>
                  <a:cubicBezTo>
                    <a:pt x="1170" y="1831"/>
                    <a:pt x="1319" y="1593"/>
                    <a:pt x="1498" y="1457"/>
                  </a:cubicBezTo>
                  <a:cubicBezTo>
                    <a:pt x="1677" y="1321"/>
                    <a:pt x="1801" y="1238"/>
                    <a:pt x="2039" y="1157"/>
                  </a:cubicBezTo>
                  <a:cubicBezTo>
                    <a:pt x="2277" y="1076"/>
                    <a:pt x="2678" y="1034"/>
                    <a:pt x="2926" y="973"/>
                  </a:cubicBezTo>
                  <a:cubicBezTo>
                    <a:pt x="3174" y="912"/>
                    <a:pt x="3341" y="894"/>
                    <a:pt x="3525" y="789"/>
                  </a:cubicBezTo>
                  <a:cubicBezTo>
                    <a:pt x="3709" y="684"/>
                    <a:pt x="3784" y="463"/>
                    <a:pt x="4032" y="340"/>
                  </a:cubicBezTo>
                  <a:cubicBezTo>
                    <a:pt x="4280" y="217"/>
                    <a:pt x="4823" y="104"/>
                    <a:pt x="5011" y="52"/>
                  </a:cubicBezTo>
                  <a:cubicBezTo>
                    <a:pt x="5199" y="0"/>
                    <a:pt x="5180" y="14"/>
                    <a:pt x="5161" y="28"/>
                  </a:cubicBezTo>
                </a:path>
              </a:pathLst>
            </a:custGeom>
            <a:noFill/>
            <a:ln w="101600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52" name="Group 10"/>
            <p:cNvGrpSpPr>
              <a:grpSpLocks/>
            </p:cNvGrpSpPr>
            <p:nvPr/>
          </p:nvGrpSpPr>
          <p:grpSpPr bwMode="auto">
            <a:xfrm>
              <a:off x="5498417" y="1446467"/>
              <a:ext cx="2930312" cy="1396735"/>
              <a:chOff x="1980" y="887"/>
              <a:chExt cx="4843" cy="2446"/>
            </a:xfrm>
          </p:grpSpPr>
          <p:cxnSp>
            <p:nvCxnSpPr>
              <p:cNvPr id="53" name="AutoShape 11"/>
              <p:cNvCxnSpPr>
                <a:cxnSpLocks noChangeShapeType="1"/>
              </p:cNvCxnSpPr>
              <p:nvPr/>
            </p:nvCxnSpPr>
            <p:spPr bwMode="auto">
              <a:xfrm flipV="1">
                <a:off x="5294" y="1573"/>
                <a:ext cx="240" cy="104"/>
              </a:xfrm>
              <a:prstGeom prst="bentConnector3">
                <a:avLst>
                  <a:gd name="adj1" fmla="val 50000"/>
                </a:avLst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</p:cxnSp>
          <p:cxnSp>
            <p:nvCxnSpPr>
              <p:cNvPr id="54" name="AutoShape 12"/>
              <p:cNvCxnSpPr>
                <a:cxnSpLocks noChangeShapeType="1"/>
              </p:cNvCxnSpPr>
              <p:nvPr/>
            </p:nvCxnSpPr>
            <p:spPr bwMode="auto">
              <a:xfrm flipV="1">
                <a:off x="3900" y="1993"/>
                <a:ext cx="267" cy="69"/>
              </a:xfrm>
              <a:prstGeom prst="bentConnector3">
                <a:avLst>
                  <a:gd name="adj1" fmla="val 49815"/>
                </a:avLst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</p:cxnSp>
          <p:grpSp>
            <p:nvGrpSpPr>
              <p:cNvPr id="55" name="Group 13"/>
              <p:cNvGrpSpPr>
                <a:grpSpLocks/>
              </p:cNvGrpSpPr>
              <p:nvPr/>
            </p:nvGrpSpPr>
            <p:grpSpPr bwMode="auto">
              <a:xfrm>
                <a:off x="1980" y="887"/>
                <a:ext cx="4843" cy="2446"/>
                <a:chOff x="2004" y="1271"/>
                <a:chExt cx="4843" cy="2446"/>
              </a:xfrm>
            </p:grpSpPr>
            <p:cxnSp>
              <p:nvCxnSpPr>
                <p:cNvPr id="56" name="AutoShape 14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64" y="2269"/>
                  <a:ext cx="507" cy="104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57" name="AutoShape 1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98" y="1532"/>
                  <a:ext cx="315" cy="92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58" name="AutoShape 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3535" y="2442"/>
                  <a:ext cx="416" cy="231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59" name="AutoShape 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26" y="2673"/>
                  <a:ext cx="289" cy="184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60" name="AutoShape 18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3081" y="2895"/>
                  <a:ext cx="276" cy="199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61" name="AutoShape 1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926" y="3152"/>
                  <a:ext cx="212" cy="174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62" name="AutoShape 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678" y="3345"/>
                  <a:ext cx="267" cy="124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63" name="AutoShape 21"/>
                <p:cNvCxnSpPr>
                  <a:cxnSpLocks noChangeShapeType="1"/>
                </p:cNvCxnSpPr>
                <p:nvPr/>
              </p:nvCxnSpPr>
              <p:spPr bwMode="auto">
                <a:xfrm flipV="1">
                  <a:off x="2411" y="3469"/>
                  <a:ext cx="267" cy="124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64" name="AutoShape 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2004" y="3593"/>
                  <a:ext cx="407" cy="124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65" name="AutoShape 23"/>
                <p:cNvCxnSpPr>
                  <a:cxnSpLocks noChangeShapeType="1"/>
                </p:cNvCxnSpPr>
                <p:nvPr/>
              </p:nvCxnSpPr>
              <p:spPr bwMode="auto">
                <a:xfrm flipV="1">
                  <a:off x="4671" y="2165"/>
                  <a:ext cx="480" cy="104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66" name="AutoShape 2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178" y="2061"/>
                  <a:ext cx="240" cy="104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67" name="AutoShape 25"/>
                <p:cNvCxnSpPr>
                  <a:cxnSpLocks noChangeShapeType="1"/>
                </p:cNvCxnSpPr>
                <p:nvPr/>
              </p:nvCxnSpPr>
              <p:spPr bwMode="auto">
                <a:xfrm flipV="1">
                  <a:off x="6281" y="1271"/>
                  <a:ext cx="566" cy="157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68" name="AutoShape 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29" y="1428"/>
                  <a:ext cx="240" cy="104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69" name="AutoShape 2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54" y="1853"/>
                  <a:ext cx="155" cy="104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70" name="AutoShape 2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601" y="1656"/>
                  <a:ext cx="217" cy="177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cxnSp>
          </p:grpSp>
        </p:grpSp>
      </p:grpSp>
      <p:sp>
        <p:nvSpPr>
          <p:cNvPr id="3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6984776" cy="365125"/>
          </a:xfrm>
        </p:spPr>
        <p:txBody>
          <a:bodyPr/>
          <a:lstStyle/>
          <a:p>
            <a:pPr algn="l"/>
            <a:r>
              <a:rPr lang="en-GB" dirty="0" smtClean="0"/>
              <a:t>© John Hayes (2014),  </a:t>
            </a:r>
            <a:r>
              <a:rPr lang="en-GB" i="1" dirty="0" smtClean="0"/>
              <a:t>The Theory and Practice of Change Management</a:t>
            </a:r>
            <a:r>
              <a:rPr lang="en-GB" dirty="0" smtClean="0"/>
              <a:t>, 4th ed.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allAtOnce"/>
      <p:bldP spid="47" grpId="0" build="allAtOnce"/>
      <p:bldP spid="48" grpId="0" build="allAtOnce"/>
      <p:bldP spid="4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11560" y="40466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Reactive and proactive responses to change</a:t>
            </a:r>
            <a:endParaRPr lang="en-GB" sz="2000" b="1" dirty="0"/>
          </a:p>
        </p:txBody>
      </p: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683568" y="1241465"/>
            <a:ext cx="36724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Firms cannot ignore changes in their external environment forever. Eventually they have to adapt if they are to survive.</a:t>
            </a:r>
            <a:r>
              <a:rPr lang="en-GB" sz="2000" dirty="0" smtClean="0">
                <a:solidFill>
                  <a:schemeClr val="accent6"/>
                </a:solidFill>
                <a:latin typeface="Arial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1560" y="3356992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But some firms are slower than others to recognise the need for change and/or slower than others to take action. Their response is reactive rather than proactive. 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3923929" y="836712"/>
            <a:ext cx="3838141" cy="2242621"/>
            <a:chOff x="4716016" y="3429000"/>
            <a:chExt cx="3312368" cy="1837122"/>
          </a:xfrm>
        </p:grpSpPr>
        <p:grpSp>
          <p:nvGrpSpPr>
            <p:cNvPr id="36" name="Group 65"/>
            <p:cNvGrpSpPr/>
            <p:nvPr/>
          </p:nvGrpSpPr>
          <p:grpSpPr>
            <a:xfrm>
              <a:off x="4716016" y="3429000"/>
              <a:ext cx="3312368" cy="1683655"/>
              <a:chOff x="4450622" y="1340768"/>
              <a:chExt cx="3526216" cy="1705411"/>
            </a:xfrm>
          </p:grpSpPr>
          <p:sp>
            <p:nvSpPr>
              <p:cNvPr id="39" name="Freeform 7"/>
              <p:cNvSpPr>
                <a:spLocks/>
              </p:cNvSpPr>
              <p:nvPr/>
            </p:nvSpPr>
            <p:spPr bwMode="auto">
              <a:xfrm>
                <a:off x="4450622" y="1340768"/>
                <a:ext cx="3526216" cy="1705411"/>
              </a:xfrm>
              <a:custGeom>
                <a:avLst/>
                <a:gdLst/>
                <a:ahLst/>
                <a:cxnLst>
                  <a:cxn ang="0">
                    <a:pos x="0" y="2390"/>
                  </a:cxn>
                  <a:cxn ang="0">
                    <a:pos x="288" y="2321"/>
                  </a:cxn>
                  <a:cxn ang="0">
                    <a:pos x="968" y="1975"/>
                  </a:cxn>
                  <a:cxn ang="0">
                    <a:pos x="1498" y="1457"/>
                  </a:cxn>
                  <a:cxn ang="0">
                    <a:pos x="2039" y="1157"/>
                  </a:cxn>
                  <a:cxn ang="0">
                    <a:pos x="2926" y="973"/>
                  </a:cxn>
                  <a:cxn ang="0">
                    <a:pos x="3525" y="789"/>
                  </a:cxn>
                  <a:cxn ang="0">
                    <a:pos x="4032" y="340"/>
                  </a:cxn>
                  <a:cxn ang="0">
                    <a:pos x="5011" y="52"/>
                  </a:cxn>
                  <a:cxn ang="0">
                    <a:pos x="5161" y="28"/>
                  </a:cxn>
                </a:cxnLst>
                <a:rect l="0" t="0" r="r" b="b"/>
                <a:pathLst>
                  <a:path w="5199" h="2390">
                    <a:moveTo>
                      <a:pt x="0" y="2390"/>
                    </a:moveTo>
                    <a:cubicBezTo>
                      <a:pt x="63" y="2390"/>
                      <a:pt x="127" y="2390"/>
                      <a:pt x="288" y="2321"/>
                    </a:cubicBezTo>
                    <a:cubicBezTo>
                      <a:pt x="449" y="2252"/>
                      <a:pt x="766" y="2119"/>
                      <a:pt x="968" y="1975"/>
                    </a:cubicBezTo>
                    <a:cubicBezTo>
                      <a:pt x="1170" y="1831"/>
                      <a:pt x="1319" y="1593"/>
                      <a:pt x="1498" y="1457"/>
                    </a:cubicBezTo>
                    <a:cubicBezTo>
                      <a:pt x="1677" y="1321"/>
                      <a:pt x="1801" y="1238"/>
                      <a:pt x="2039" y="1157"/>
                    </a:cubicBezTo>
                    <a:cubicBezTo>
                      <a:pt x="2277" y="1076"/>
                      <a:pt x="2678" y="1034"/>
                      <a:pt x="2926" y="973"/>
                    </a:cubicBezTo>
                    <a:cubicBezTo>
                      <a:pt x="3174" y="912"/>
                      <a:pt x="3341" y="894"/>
                      <a:pt x="3525" y="789"/>
                    </a:cubicBezTo>
                    <a:cubicBezTo>
                      <a:pt x="3709" y="684"/>
                      <a:pt x="3784" y="463"/>
                      <a:pt x="4032" y="340"/>
                    </a:cubicBezTo>
                    <a:cubicBezTo>
                      <a:pt x="4280" y="217"/>
                      <a:pt x="4823" y="104"/>
                      <a:pt x="5011" y="52"/>
                    </a:cubicBezTo>
                    <a:cubicBezTo>
                      <a:pt x="5199" y="0"/>
                      <a:pt x="5180" y="14"/>
                      <a:pt x="5161" y="28"/>
                    </a:cubicBezTo>
                  </a:path>
                </a:pathLst>
              </a:custGeom>
              <a:noFill/>
              <a:ln w="1016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cxnSp>
            <p:nvCxnSpPr>
              <p:cNvPr id="40" name="AutoShape 4"/>
              <p:cNvCxnSpPr>
                <a:cxnSpLocks noChangeShapeType="1"/>
              </p:cNvCxnSpPr>
              <p:nvPr/>
            </p:nvCxnSpPr>
            <p:spPr bwMode="auto">
              <a:xfrm flipV="1">
                <a:off x="4595290" y="2489488"/>
                <a:ext cx="1714042" cy="525511"/>
              </a:xfrm>
              <a:prstGeom prst="bentConnector3">
                <a:avLst>
                  <a:gd name="adj1" fmla="val 50000"/>
                </a:avLst>
              </a:prstGeom>
              <a:noFill/>
              <a:ln w="57150">
                <a:solidFill>
                  <a:srgbClr val="0070C0"/>
                </a:solidFill>
                <a:miter lim="800000"/>
                <a:headEnd/>
                <a:tailEnd/>
              </a:ln>
            </p:spPr>
          </p:cxnSp>
          <p:cxnSp>
            <p:nvCxnSpPr>
              <p:cNvPr id="41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5838012" y="2055689"/>
                <a:ext cx="1714042" cy="433799"/>
              </a:xfrm>
              <a:prstGeom prst="bentConnector3">
                <a:avLst>
                  <a:gd name="adj1" fmla="val 31561"/>
                </a:avLst>
              </a:prstGeom>
              <a:noFill/>
              <a:ln w="57150">
                <a:solidFill>
                  <a:srgbClr val="0070C0"/>
                </a:solidFill>
                <a:miter lim="800000"/>
                <a:headEnd/>
                <a:tailEnd/>
              </a:ln>
            </p:spPr>
          </p:cxnSp>
          <p:cxnSp>
            <p:nvCxnSpPr>
              <p:cNvPr id="42" name="Elbow Connector 41"/>
              <p:cNvCxnSpPr/>
              <p:nvPr/>
            </p:nvCxnSpPr>
            <p:spPr>
              <a:xfrm rot="5400000" flipH="1" flipV="1">
                <a:off x="7383312" y="1535263"/>
                <a:ext cx="692917" cy="385782"/>
              </a:xfrm>
              <a:prstGeom prst="bentConnector3">
                <a:avLst>
                  <a:gd name="adj1" fmla="val 3185"/>
                </a:avLst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Curved Connector 72"/>
            <p:cNvCxnSpPr/>
            <p:nvPr/>
          </p:nvCxnSpPr>
          <p:spPr>
            <a:xfrm>
              <a:off x="6580333" y="4608758"/>
              <a:ext cx="432048" cy="360040"/>
            </a:xfrm>
            <a:prstGeom prst="curvedConnector3">
              <a:avLst>
                <a:gd name="adj1" fmla="val 22691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940373" y="489679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failure</a:t>
              </a:r>
              <a:endParaRPr lang="en-GB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84168" y="177281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Transformation</a:t>
            </a:r>
          </a:p>
          <a:p>
            <a:r>
              <a:rPr lang="en-GB" sz="1600" dirty="0" smtClean="0"/>
              <a:t>or</a:t>
            </a:r>
            <a:endParaRPr lang="en-GB" sz="1600" dirty="0"/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6984776" cy="365125"/>
          </a:xfrm>
        </p:spPr>
        <p:txBody>
          <a:bodyPr/>
          <a:lstStyle/>
          <a:p>
            <a:pPr algn="l"/>
            <a:r>
              <a:rPr lang="en-GB" dirty="0" smtClean="0"/>
              <a:t>© John Hayes (2014),  </a:t>
            </a:r>
            <a:r>
              <a:rPr lang="en-GB" i="1" dirty="0" smtClean="0"/>
              <a:t>The Theory and Practice of Change Management</a:t>
            </a:r>
            <a:r>
              <a:rPr lang="en-GB" dirty="0" smtClean="0"/>
              <a:t>, 4th ed.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11560" y="40466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Lead times and time pressures</a:t>
            </a:r>
            <a:endParaRPr lang="en-GB" sz="3600" b="1" dirty="0"/>
          </a:p>
        </p:txBody>
      </p: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467545" y="1241465"/>
            <a:ext cx="7920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It is more difficult to manage change when the need for change is urgent.</a:t>
            </a:r>
          </a:p>
        </p:txBody>
      </p:sp>
      <p:sp>
        <p:nvSpPr>
          <p:cNvPr id="21" name="PPTShape_0"/>
          <p:cNvSpPr txBox="1">
            <a:spLocks noChangeArrowheads="1"/>
          </p:cNvSpPr>
          <p:nvPr/>
        </p:nvSpPr>
        <p:spPr bwMode="auto">
          <a:xfrm>
            <a:off x="467544" y="1628800"/>
            <a:ext cx="7743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800" kern="0" dirty="0">
                <a:solidFill>
                  <a:schemeClr val="accent6"/>
                </a:solidFill>
                <a:latin typeface="+mn-lt"/>
              </a:rPr>
              <a:t>	</a:t>
            </a:r>
            <a:endParaRPr lang="en-GB" sz="800" kern="0" dirty="0" smtClean="0">
              <a:solidFill>
                <a:schemeClr val="accent6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GB" sz="2000" kern="0" dirty="0" smtClean="0">
                <a:latin typeface="+mn-lt"/>
              </a:rPr>
              <a:t>There is less time for planning</a:t>
            </a:r>
            <a:endParaRPr lang="en-GB" sz="2400" kern="0" dirty="0">
              <a:latin typeface="+mn-lt"/>
            </a:endParaRPr>
          </a:p>
        </p:txBody>
      </p:sp>
      <p:sp>
        <p:nvSpPr>
          <p:cNvPr id="22" name="PPTShape_1"/>
          <p:cNvSpPr txBox="1">
            <a:spLocks noChangeArrowheads="1"/>
          </p:cNvSpPr>
          <p:nvPr/>
        </p:nvSpPr>
        <p:spPr bwMode="auto">
          <a:xfrm>
            <a:off x="467545" y="2132856"/>
            <a:ext cx="468052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800" kern="0" dirty="0">
                <a:solidFill>
                  <a:schemeClr val="accent6"/>
                </a:solidFill>
                <a:latin typeface="+mn-lt"/>
              </a:rPr>
              <a:t>	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GB" sz="2000" kern="0" dirty="0">
                <a:latin typeface="+mn-lt"/>
              </a:rPr>
              <a:t>It is more difficult to involve people in the </a:t>
            </a:r>
            <a:r>
              <a:rPr lang="en-GB" sz="2000" kern="0" dirty="0" smtClean="0">
                <a:latin typeface="+mn-lt"/>
              </a:rPr>
              <a:t>process</a:t>
            </a:r>
            <a:endParaRPr lang="en-GB" sz="2400" kern="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467544" y="2748755"/>
            <a:ext cx="5223545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There is less time to experiment and search for creative solutions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40" name="Picture 4" descr="http://macmillan.captureweb.co.uk/assets/thumbnails/280/3/1653817e8525af10c575a1a6ea84b0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88840"/>
            <a:ext cx="2878435" cy="365999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732240" y="5589240"/>
            <a:ext cx="16145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" dirty="0" smtClean="0"/>
              <a:t>©</a:t>
            </a:r>
            <a:r>
              <a:rPr lang="en-GB" sz="600" dirty="0" err="1" smtClean="0"/>
              <a:t>PhotoDisco</a:t>
            </a:r>
            <a:r>
              <a:rPr lang="en-GB" sz="600" dirty="0" smtClean="0"/>
              <a:t>/Getty Images/Stephen F. Hayes</a:t>
            </a:r>
            <a:endParaRPr lang="en-GB" sz="600" dirty="0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6984776" cy="365125"/>
          </a:xfrm>
        </p:spPr>
        <p:txBody>
          <a:bodyPr/>
          <a:lstStyle/>
          <a:p>
            <a:pPr algn="l"/>
            <a:r>
              <a:rPr lang="en-GB" dirty="0" smtClean="0"/>
              <a:t>© John Hayes (2014),  </a:t>
            </a:r>
            <a:r>
              <a:rPr lang="en-GB" i="1" dirty="0" smtClean="0"/>
              <a:t>The Theory and Practice of Change Management</a:t>
            </a:r>
            <a:r>
              <a:rPr lang="en-GB" dirty="0" smtClean="0"/>
              <a:t>, 4th ed.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  <p:bldP spid="22" grpId="0" build="allAtOnce"/>
      <p:bldP spid="2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108895" y="2668910"/>
            <a:ext cx="5511800" cy="3513138"/>
            <a:chOff x="1703" y="1654"/>
            <a:chExt cx="2968" cy="2213"/>
          </a:xfrm>
        </p:grpSpPr>
        <p:sp>
          <p:nvSpPr>
            <p:cNvPr id="17" name="Rectangle 33"/>
            <p:cNvSpPr>
              <a:spLocks noChangeArrowheads="1"/>
            </p:cNvSpPr>
            <p:nvPr/>
          </p:nvSpPr>
          <p:spPr bwMode="auto">
            <a:xfrm>
              <a:off x="1703" y="1654"/>
              <a:ext cx="1485" cy="116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8" name="Rectangle 35"/>
            <p:cNvSpPr>
              <a:spLocks noChangeArrowheads="1"/>
            </p:cNvSpPr>
            <p:nvPr/>
          </p:nvSpPr>
          <p:spPr bwMode="auto">
            <a:xfrm>
              <a:off x="3186" y="1654"/>
              <a:ext cx="1485" cy="11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CCFFFF"/>
                </a:solidFill>
                <a:latin typeface="Garamond" pitchFamily="18" charset="0"/>
              </a:endParaRPr>
            </a:p>
          </p:txBody>
        </p:sp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3264" y="1959"/>
              <a:ext cx="129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endParaRPr lang="en-GB" sz="40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20" name="Rectangle 37"/>
            <p:cNvSpPr>
              <a:spLocks noChangeArrowheads="1"/>
            </p:cNvSpPr>
            <p:nvPr/>
          </p:nvSpPr>
          <p:spPr bwMode="auto">
            <a:xfrm>
              <a:off x="1703" y="2813"/>
              <a:ext cx="1485" cy="105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3186" y="2813"/>
              <a:ext cx="1485" cy="10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3312" y="3072"/>
              <a:ext cx="12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sz="2400">
                  <a:solidFill>
                    <a:schemeClr val="accent1"/>
                  </a:solidFill>
                </a:rPr>
                <a:t>  </a:t>
              </a:r>
              <a:endParaRPr lang="en-GB" sz="40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23" name="Text Box 43"/>
            <p:cNvSpPr txBox="1">
              <a:spLocks noChangeArrowheads="1"/>
            </p:cNvSpPr>
            <p:nvPr/>
          </p:nvSpPr>
          <p:spPr bwMode="auto">
            <a:xfrm>
              <a:off x="3312" y="2352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GB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21954" y="282667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A typology of change</a:t>
            </a:r>
            <a:endParaRPr lang="en-GB" sz="3200" b="1" dirty="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39552" y="836712"/>
            <a:ext cx="771525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/>
              <a:t>Combining notions of </a:t>
            </a:r>
            <a:r>
              <a:rPr lang="en-GB" sz="2000" dirty="0" smtClean="0">
                <a:solidFill>
                  <a:srgbClr val="C00000"/>
                </a:solidFill>
              </a:rPr>
              <a:t>incrementa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GB" sz="2000" dirty="0" smtClean="0">
                <a:solidFill>
                  <a:schemeClr val="accent2"/>
                </a:solidFill>
              </a:rPr>
              <a:t> </a:t>
            </a:r>
            <a:r>
              <a:rPr lang="en-GB" sz="2000" dirty="0"/>
              <a:t>and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 smtClean="0">
                <a:solidFill>
                  <a:srgbClr val="C00000"/>
                </a:solidFill>
              </a:rPr>
              <a:t>revolutionary/discontinuous</a:t>
            </a:r>
            <a:r>
              <a:rPr lang="en-GB" sz="2000" dirty="0" smtClean="0">
                <a:solidFill>
                  <a:schemeClr val="accent2"/>
                </a:solidFill>
              </a:rPr>
              <a:t> </a:t>
            </a:r>
            <a:r>
              <a:rPr lang="en-GB" sz="2000" dirty="0"/>
              <a:t>change with the way an organisation responds to change (</a:t>
            </a:r>
            <a:r>
              <a:rPr lang="en-GB" sz="2000" dirty="0">
                <a:solidFill>
                  <a:srgbClr val="C00000"/>
                </a:solidFill>
              </a:rPr>
              <a:t>proactive</a:t>
            </a:r>
            <a:r>
              <a:rPr lang="en-GB" sz="2000" dirty="0"/>
              <a:t> or </a:t>
            </a:r>
            <a:r>
              <a:rPr lang="en-GB" sz="2000" dirty="0">
                <a:solidFill>
                  <a:srgbClr val="C00000"/>
                </a:solidFill>
              </a:rPr>
              <a:t>reactive)</a:t>
            </a:r>
            <a:r>
              <a:rPr lang="en-GB" sz="2000" dirty="0"/>
              <a:t> provides a useful typology for classifying types of </a:t>
            </a:r>
            <a:r>
              <a:rPr lang="en-GB" sz="2000" dirty="0" smtClean="0"/>
              <a:t>change.</a:t>
            </a:r>
            <a:endParaRPr lang="en-GB" sz="2000" dirty="0"/>
          </a:p>
          <a:p>
            <a:endParaRPr lang="en-GB" dirty="0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467544" y="3068960"/>
            <a:ext cx="20145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2400" dirty="0">
                <a:solidFill>
                  <a:srgbClr val="000066"/>
                </a:solidFill>
              </a:rPr>
              <a:t>Proactive</a:t>
            </a:r>
          </a:p>
          <a:p>
            <a:r>
              <a:rPr lang="en-GB" sz="2000" dirty="0">
                <a:solidFill>
                  <a:srgbClr val="000066"/>
                </a:solidFill>
              </a:rPr>
              <a:t>(Anticipatory)</a:t>
            </a:r>
            <a:endParaRPr lang="en-GB" sz="3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596132" y="5050160"/>
            <a:ext cx="20240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2400">
                <a:solidFill>
                  <a:srgbClr val="000066"/>
                </a:solidFill>
              </a:rPr>
              <a:t>Reactive</a:t>
            </a:r>
            <a:endParaRPr lang="en-GB" sz="40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2466083" y="1980704"/>
            <a:ext cx="1947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2400" dirty="0">
                <a:solidFill>
                  <a:srgbClr val="000066"/>
                </a:solidFill>
              </a:rPr>
              <a:t>Incremental</a:t>
            </a:r>
            <a:endParaRPr lang="en-GB" sz="1400" dirty="0">
              <a:solidFill>
                <a:srgbClr val="000066"/>
              </a:solidFill>
            </a:endParaRPr>
          </a:p>
          <a:p>
            <a:r>
              <a:rPr lang="en-GB" sz="1400" dirty="0">
                <a:solidFill>
                  <a:srgbClr val="000066"/>
                </a:solidFill>
                <a:latin typeface="+mj-lt"/>
              </a:rPr>
              <a:t>(doing things better)</a:t>
            </a:r>
            <a:endParaRPr lang="en-GB" sz="2400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4537770" y="1980704"/>
            <a:ext cx="36102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400" dirty="0" smtClean="0">
                <a:solidFill>
                  <a:srgbClr val="000066"/>
                </a:solidFill>
              </a:rPr>
              <a:t>Revolutionary/discontinuous</a:t>
            </a:r>
            <a:endParaRPr lang="en-GB" sz="2400" dirty="0">
              <a:solidFill>
                <a:srgbClr val="000066"/>
              </a:solidFill>
            </a:endParaRPr>
          </a:p>
          <a:p>
            <a:r>
              <a:rPr lang="en-GB" sz="1400" dirty="0">
                <a:solidFill>
                  <a:srgbClr val="000066"/>
                </a:solidFill>
              </a:rPr>
              <a:t>(doing things differently or doing different things)</a:t>
            </a:r>
            <a:endParaRPr lang="en-GB" sz="40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2411760" y="3284984"/>
            <a:ext cx="229235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GB" sz="2400" dirty="0">
                <a:latin typeface="Arial" charset="0"/>
              </a:rPr>
              <a:t>Fine Tuning</a:t>
            </a:r>
          </a:p>
          <a:p>
            <a:pPr marL="742950" indent="-742950" algn="ctr">
              <a:defRPr/>
            </a:pPr>
            <a:endParaRPr lang="en-GB" sz="11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67744" y="4788441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2. Adaptation</a:t>
            </a:r>
          </a:p>
          <a:p>
            <a:endParaRPr lang="en-GB" sz="800" dirty="0" smtClean="0">
              <a:solidFill>
                <a:schemeClr val="tx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04048" y="3318083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3. Re-orientation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04048" y="4797152"/>
            <a:ext cx="2483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 4. Re-creation</a:t>
            </a:r>
          </a:p>
          <a:p>
            <a:endParaRPr lang="en-GB" sz="800" dirty="0" smtClean="0"/>
          </a:p>
        </p:txBody>
      </p:sp>
      <p:sp>
        <p:nvSpPr>
          <p:cNvPr id="2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6984776" cy="365125"/>
          </a:xfrm>
        </p:spPr>
        <p:txBody>
          <a:bodyPr/>
          <a:lstStyle/>
          <a:p>
            <a:pPr algn="l"/>
            <a:r>
              <a:rPr lang="en-GB" dirty="0" smtClean="0"/>
              <a:t>© John Hayes (2014),  </a:t>
            </a:r>
            <a:r>
              <a:rPr lang="en-GB" i="1" dirty="0" smtClean="0"/>
              <a:t>The Theory and Practice of Change Management</a:t>
            </a:r>
            <a:r>
              <a:rPr lang="en-GB" dirty="0" smtClean="0"/>
              <a:t>, 4th ed.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2" grpId="0" build="allAtOnce"/>
      <p:bldP spid="15" grpId="0" build="allAtOnce"/>
      <p:bldP spid="24" grpId="0" build="allAtOnce"/>
      <p:bldP spid="25" grpId="0" build="allAtOnce"/>
      <p:bldP spid="26" grpId="0" build="allAtOnce"/>
      <p:bldP spid="2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11560" y="40466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Implications of these different types of change for change management practice</a:t>
            </a:r>
            <a:endParaRPr lang="en-GB" sz="3600" b="1" dirty="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97658" y="2564903"/>
            <a:ext cx="7715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2400" dirty="0" smtClean="0">
                <a:solidFill>
                  <a:schemeClr val="tx2"/>
                </a:solidFill>
              </a:rPr>
              <a:t>1.  Focus for change effort</a:t>
            </a:r>
            <a:endParaRPr lang="en-GB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83568" y="321297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chemeClr val="tx2"/>
                </a:solidFill>
              </a:rPr>
              <a:t>2.  Locus for change: who will manage the process?</a:t>
            </a:r>
            <a:endParaRPr lang="en-GB" sz="2400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6984776" cy="365125"/>
          </a:xfrm>
        </p:spPr>
        <p:txBody>
          <a:bodyPr/>
          <a:lstStyle/>
          <a:p>
            <a:pPr algn="l"/>
            <a:r>
              <a:rPr lang="en-GB" dirty="0" smtClean="0"/>
              <a:t>© John Hayes (2014),  </a:t>
            </a:r>
            <a:r>
              <a:rPr lang="en-GB" i="1" dirty="0" smtClean="0"/>
              <a:t>The Theory and Practice of Change Management</a:t>
            </a:r>
            <a:r>
              <a:rPr lang="en-GB" dirty="0" smtClean="0"/>
              <a:t>, 4th ed.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2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11560" y="40466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1.  Focus for change efforts</a:t>
            </a:r>
            <a:endParaRPr lang="en-GB" sz="24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539750" y="908720"/>
            <a:ext cx="8032750" cy="2078038"/>
            <a:chOff x="539750" y="1143000"/>
            <a:chExt cx="8032750" cy="2078038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539750" y="1143000"/>
              <a:ext cx="803275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2000" dirty="0"/>
                <a:t>With incremental change the aim is to </a:t>
              </a:r>
              <a:r>
                <a:rPr lang="en-GB" sz="2000" dirty="0">
                  <a:solidFill>
                    <a:schemeClr val="accent2"/>
                  </a:solidFill>
                </a:rPr>
                <a:t>improve the alignment</a:t>
              </a:r>
              <a:r>
                <a:rPr lang="en-GB" sz="2000" dirty="0"/>
                <a:t> between existing organisational components in order to ‘do things better</a:t>
              </a:r>
              <a:r>
                <a:rPr lang="en-GB" sz="2000" dirty="0" smtClean="0"/>
                <a:t>’.</a:t>
              </a:r>
              <a:endParaRPr lang="en-GB" sz="2400" dirty="0">
                <a:latin typeface="Garamond" pitchFamily="18" charset="0"/>
              </a:endParaRPr>
            </a:p>
          </p:txBody>
        </p:sp>
        <p:grpSp>
          <p:nvGrpSpPr>
            <p:cNvPr id="15" name="Group 4"/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2772250" y="1857375"/>
              <a:ext cx="3528065" cy="1363663"/>
              <a:chOff x="1122" y="1536"/>
              <a:chExt cx="3228" cy="1296"/>
            </a:xfrm>
          </p:grpSpPr>
          <p:grpSp>
            <p:nvGrpSpPr>
              <p:cNvPr id="16" name="Group 5"/>
              <p:cNvGrpSpPr>
                <a:grpSpLocks/>
              </p:cNvGrpSpPr>
              <p:nvPr/>
            </p:nvGrpSpPr>
            <p:grpSpPr bwMode="auto">
              <a:xfrm>
                <a:off x="1122" y="1536"/>
                <a:ext cx="3228" cy="1296"/>
                <a:chOff x="1122" y="1536"/>
                <a:chExt cx="3228" cy="1296"/>
              </a:xfrm>
            </p:grpSpPr>
            <p:sp>
              <p:nvSpPr>
                <p:cNvPr id="23" name="Rectangle 6"/>
                <p:cNvSpPr>
                  <a:spLocks noChangeArrowheads="1"/>
                </p:cNvSpPr>
                <p:nvPr/>
              </p:nvSpPr>
              <p:spPr bwMode="auto">
                <a:xfrm>
                  <a:off x="2256" y="1536"/>
                  <a:ext cx="960" cy="48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GB" sz="2400" dirty="0">
                      <a:solidFill>
                        <a:sysClr val="windowText" lastClr="000000"/>
                      </a:solidFill>
                      <a:latin typeface="+mj-lt"/>
                    </a:rPr>
                    <a:t>Task</a:t>
                  </a:r>
                </a:p>
              </p:txBody>
            </p:sp>
            <p:sp>
              <p:nvSpPr>
                <p:cNvPr id="24" name="Rectangle 7"/>
                <p:cNvSpPr>
                  <a:spLocks noChangeArrowheads="1"/>
                </p:cNvSpPr>
                <p:nvPr/>
              </p:nvSpPr>
              <p:spPr bwMode="auto">
                <a:xfrm>
                  <a:off x="1122" y="1920"/>
                  <a:ext cx="1038" cy="48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GB" sz="2400" dirty="0">
                      <a:solidFill>
                        <a:sysClr val="windowText" lastClr="000000"/>
                      </a:solidFill>
                    </a:rPr>
                    <a:t>Structure</a:t>
                  </a:r>
                </a:p>
              </p:txBody>
            </p:sp>
            <p:sp>
              <p:nvSpPr>
                <p:cNvPr id="25" name="Rectangle 8"/>
                <p:cNvSpPr>
                  <a:spLocks noChangeArrowheads="1"/>
                </p:cNvSpPr>
                <p:nvPr/>
              </p:nvSpPr>
              <p:spPr bwMode="auto">
                <a:xfrm>
                  <a:off x="3312" y="1920"/>
                  <a:ext cx="1038" cy="48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GB" sz="2400" dirty="0">
                      <a:solidFill>
                        <a:sysClr val="windowText" lastClr="000000"/>
                      </a:solidFill>
                      <a:latin typeface="+mj-lt"/>
                    </a:rPr>
                    <a:t>Culture</a:t>
                  </a:r>
                </a:p>
              </p:txBody>
            </p:sp>
            <p:sp>
              <p:nvSpPr>
                <p:cNvPr id="26" name="Rectangle 9"/>
                <p:cNvSpPr>
                  <a:spLocks noChangeArrowheads="1"/>
                </p:cNvSpPr>
                <p:nvPr/>
              </p:nvSpPr>
              <p:spPr bwMode="auto">
                <a:xfrm>
                  <a:off x="2256" y="2352"/>
                  <a:ext cx="960" cy="48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GB" sz="2400" dirty="0">
                      <a:solidFill>
                        <a:sysClr val="windowText" lastClr="000000"/>
                      </a:solidFill>
                      <a:latin typeface="+mj-lt"/>
                    </a:rPr>
                    <a:t>People</a:t>
                  </a:r>
                </a:p>
              </p:txBody>
            </p:sp>
          </p:grpSp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Line 12"/>
              <p:cNvSpPr>
                <a:spLocks noChangeShapeType="1"/>
              </p:cNvSpPr>
              <p:nvPr/>
            </p:nvSpPr>
            <p:spPr bwMode="auto">
              <a:xfrm flipV="1">
                <a:off x="1728" y="1728"/>
                <a:ext cx="528" cy="19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>
                <a:off x="1680" y="2400"/>
                <a:ext cx="576" cy="24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 flipH="1">
                <a:off x="3216" y="2400"/>
                <a:ext cx="576" cy="19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>
                <a:off x="3264" y="1728"/>
                <a:ext cx="480" cy="19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428625" y="3123283"/>
            <a:ext cx="8286750" cy="2537965"/>
            <a:chOff x="428625" y="3123283"/>
            <a:chExt cx="8286750" cy="2537965"/>
          </a:xfrm>
        </p:grpSpPr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428625" y="3123283"/>
              <a:ext cx="828675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dirty="0"/>
                <a:t>With </a:t>
              </a:r>
              <a:r>
                <a:rPr lang="en-GB" sz="2000" dirty="0" smtClean="0"/>
                <a:t>revolutionary/discontinuous change the </a:t>
              </a:r>
              <a:r>
                <a:rPr lang="en-GB" sz="2000" dirty="0"/>
                <a:t>aim is to </a:t>
              </a:r>
              <a:r>
                <a:rPr lang="en-GB" sz="2000" dirty="0">
                  <a:solidFill>
                    <a:schemeClr val="accent2"/>
                  </a:solidFill>
                </a:rPr>
                <a:t>seek a new configuration</a:t>
              </a:r>
              <a:r>
                <a:rPr lang="en-GB" sz="2000" dirty="0"/>
                <a:t> of organisational components that are aligned to external circumstances. </a:t>
              </a:r>
              <a:r>
                <a:rPr lang="en-GB" sz="2000" dirty="0" smtClean="0"/>
                <a:t>The </a:t>
              </a:r>
              <a:r>
                <a:rPr lang="en-GB" sz="2000" dirty="0"/>
                <a:t>outcome may be that the firm ‘does things differently’ or ‘does different things</a:t>
              </a:r>
              <a:r>
                <a:rPr lang="en-GB" sz="2000" dirty="0" smtClean="0"/>
                <a:t>’.</a:t>
              </a:r>
              <a:endParaRPr lang="en-US" sz="2000" dirty="0"/>
            </a:p>
            <a:p>
              <a:endParaRPr lang="en-GB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347614" y="4581128"/>
              <a:ext cx="6520780" cy="1080120"/>
              <a:chOff x="1347614" y="4581128"/>
              <a:chExt cx="6520780" cy="1080120"/>
            </a:xfrm>
          </p:grpSpPr>
          <p:sp>
            <p:nvSpPr>
              <p:cNvPr id="34" name="Rounded Rectangle 33"/>
              <p:cNvSpPr/>
              <p:nvPr/>
            </p:nvSpPr>
            <p:spPr bwMode="auto">
              <a:xfrm>
                <a:off x="6296769" y="4694908"/>
                <a:ext cx="1571625" cy="857250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dirty="0">
                    <a:solidFill>
                      <a:schemeClr val="tx1"/>
                    </a:solidFill>
                  </a:rPr>
                  <a:t>OUTPUTS</a:t>
                </a:r>
              </a:p>
              <a:p>
                <a:pPr algn="ctr">
                  <a:defRPr/>
                </a:pPr>
                <a:r>
                  <a:rPr lang="en-GB" sz="1200" dirty="0">
                    <a:solidFill>
                      <a:schemeClr val="tx1"/>
                    </a:solidFill>
                  </a:rPr>
                  <a:t>required by external stakeholders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 bwMode="auto">
              <a:xfrm>
                <a:off x="1347614" y="4694908"/>
                <a:ext cx="1571625" cy="857250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dirty="0">
                    <a:solidFill>
                      <a:schemeClr val="tx1"/>
                    </a:solidFill>
                  </a:rPr>
                  <a:t>INPUTS</a:t>
                </a:r>
              </a:p>
              <a:p>
                <a:pPr algn="ctr">
                  <a:defRPr/>
                </a:pPr>
                <a:r>
                  <a:rPr lang="en-GB" sz="1200" dirty="0">
                    <a:solidFill>
                      <a:schemeClr val="tx1"/>
                    </a:solidFill>
                  </a:rPr>
                  <a:t>required to support the transformed business</a:t>
                </a:r>
              </a:p>
            </p:txBody>
          </p:sp>
          <p:sp>
            <p:nvSpPr>
              <p:cNvPr id="36" name="Right Arrow 35"/>
              <p:cNvSpPr/>
              <p:nvPr/>
            </p:nvSpPr>
            <p:spPr bwMode="auto">
              <a:xfrm>
                <a:off x="2990677" y="4980658"/>
                <a:ext cx="357187" cy="28575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7" name="Right Arrow 36"/>
              <p:cNvSpPr/>
              <p:nvPr/>
            </p:nvSpPr>
            <p:spPr bwMode="auto">
              <a:xfrm>
                <a:off x="5868144" y="4980658"/>
                <a:ext cx="357187" cy="28575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5059" name="AutoShape 3"/>
              <p:cNvSpPr>
                <a:spLocks noChangeArrowheads="1"/>
              </p:cNvSpPr>
              <p:nvPr/>
            </p:nvSpPr>
            <p:spPr bwMode="auto">
              <a:xfrm>
                <a:off x="3419872" y="4581128"/>
                <a:ext cx="2376264" cy="108012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New ways of transforming inputs into outputs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6984776" cy="365125"/>
          </a:xfrm>
        </p:spPr>
        <p:txBody>
          <a:bodyPr/>
          <a:lstStyle/>
          <a:p>
            <a:pPr algn="l"/>
            <a:r>
              <a:rPr lang="en-GB" dirty="0" smtClean="0"/>
              <a:t>© John Hayes (2014),  </a:t>
            </a:r>
            <a:r>
              <a:rPr lang="en-GB" i="1" dirty="0" smtClean="0"/>
              <a:t>The Theory and Practice of Change Management</a:t>
            </a:r>
            <a:r>
              <a:rPr lang="en-GB" dirty="0" smtClean="0"/>
              <a:t>, 4th ed.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11560" y="40466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2.  Locus of change</a:t>
            </a:r>
            <a:endParaRPr lang="en-GB" sz="2400" b="1" dirty="0"/>
          </a:p>
        </p:txBody>
      </p:sp>
      <p:sp>
        <p:nvSpPr>
          <p:cNvPr id="49" name="TextBox 10"/>
          <p:cNvSpPr txBox="1">
            <a:spLocks noChangeArrowheads="1"/>
          </p:cNvSpPr>
          <p:nvPr/>
        </p:nvSpPr>
        <p:spPr bwMode="auto">
          <a:xfrm>
            <a:off x="611560" y="908720"/>
            <a:ext cx="81438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The intensity of change </a:t>
            </a:r>
            <a:r>
              <a:rPr lang="en-GB" sz="2000" dirty="0">
                <a:solidFill>
                  <a:schemeClr val="accent2"/>
                </a:solidFill>
              </a:rPr>
              <a:t>(indicated by the stress, dislocation and trauma </a:t>
            </a:r>
            <a:r>
              <a:rPr lang="en-GB" sz="2000" dirty="0" smtClean="0">
                <a:solidFill>
                  <a:schemeClr val="accent2"/>
                </a:solidFill>
              </a:rPr>
              <a:t>associated </a:t>
            </a:r>
            <a:r>
              <a:rPr lang="en-GB" sz="2000" dirty="0">
                <a:solidFill>
                  <a:schemeClr val="accent2"/>
                </a:solidFill>
              </a:rPr>
              <a:t>with change)</a:t>
            </a:r>
            <a:r>
              <a:rPr lang="en-GB" sz="2000" dirty="0">
                <a:solidFill>
                  <a:schemeClr val="tx2"/>
                </a:solidFill>
              </a:rPr>
              <a:t> affects the point in the organization where the leadership for change is located.</a:t>
            </a:r>
            <a:endParaRPr lang="en-GB" sz="2000" dirty="0"/>
          </a:p>
        </p:txBody>
      </p:sp>
      <p:grpSp>
        <p:nvGrpSpPr>
          <p:cNvPr id="65" name="Group 64"/>
          <p:cNvGrpSpPr/>
          <p:nvPr>
            <p:custDataLst>
              <p:tags r:id="rId1"/>
            </p:custDataLst>
          </p:nvPr>
        </p:nvGrpSpPr>
        <p:grpSpPr>
          <a:xfrm>
            <a:off x="4788024" y="1844824"/>
            <a:ext cx="4067175" cy="4614863"/>
            <a:chOff x="5076824" y="1844824"/>
            <a:chExt cx="4067175" cy="4614863"/>
          </a:xfrm>
        </p:grpSpPr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5076824" y="1844824"/>
              <a:ext cx="4067175" cy="460851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 flipH="1" flipV="1">
              <a:off x="5256212" y="2492524"/>
              <a:ext cx="0" cy="3529013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 Box 9"/>
            <p:cNvSpPr txBox="1">
              <a:spLocks noChangeArrowheads="1"/>
            </p:cNvSpPr>
            <p:nvPr/>
          </p:nvSpPr>
          <p:spPr bwMode="auto">
            <a:xfrm>
              <a:off x="5293568" y="6092974"/>
              <a:ext cx="2590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/>
                <a:t>Low intensity change</a:t>
              </a:r>
              <a:endParaRPr lang="en-US" dirty="0"/>
            </a:p>
          </p:txBody>
        </p:sp>
        <p:sp>
          <p:nvSpPr>
            <p:cNvPr id="61" name="Text Box 10"/>
            <p:cNvSpPr txBox="1">
              <a:spLocks noChangeArrowheads="1"/>
            </p:cNvSpPr>
            <p:nvPr/>
          </p:nvSpPr>
          <p:spPr bwMode="auto">
            <a:xfrm>
              <a:off x="5221361" y="1989287"/>
              <a:ext cx="31670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chemeClr val="bg1"/>
                  </a:solidFill>
                </a:rPr>
                <a:t>High intensity change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Oval 11"/>
            <p:cNvSpPr>
              <a:spLocks noChangeArrowheads="1"/>
            </p:cNvSpPr>
            <p:nvPr/>
          </p:nvSpPr>
          <p:spPr bwMode="auto">
            <a:xfrm>
              <a:off x="5543549" y="2421087"/>
              <a:ext cx="2952750" cy="1223963"/>
            </a:xfrm>
            <a:prstGeom prst="ellipse">
              <a:avLst/>
            </a:prstGeom>
            <a:gradFill rotWithShape="1">
              <a:gsLst>
                <a:gs pos="0">
                  <a:srgbClr val="CC6600"/>
                </a:gs>
                <a:gs pos="50000">
                  <a:srgbClr val="FFFF99"/>
                </a:gs>
                <a:gs pos="100000">
                  <a:srgbClr val="CC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mtClean="0"/>
                <a:t>Executive-led </a:t>
              </a:r>
              <a:r>
                <a:rPr lang="en-GB" dirty="0"/>
                <a:t>change</a:t>
              </a:r>
              <a:endParaRPr lang="en-US" dirty="0"/>
            </a:p>
          </p:txBody>
        </p:sp>
        <p:sp>
          <p:nvSpPr>
            <p:cNvPr id="63" name="Oval 12"/>
            <p:cNvSpPr>
              <a:spLocks noChangeArrowheads="1"/>
            </p:cNvSpPr>
            <p:nvPr/>
          </p:nvSpPr>
          <p:spPr bwMode="auto">
            <a:xfrm>
              <a:off x="5543549" y="3645049"/>
              <a:ext cx="2952750" cy="1223963"/>
            </a:xfrm>
            <a:prstGeom prst="ellipse">
              <a:avLst/>
            </a:prstGeom>
            <a:gradFill rotWithShape="1">
              <a:gsLst>
                <a:gs pos="0">
                  <a:srgbClr val="CC6600"/>
                </a:gs>
                <a:gs pos="50000">
                  <a:srgbClr val="FFFF99"/>
                </a:gs>
                <a:gs pos="100000">
                  <a:srgbClr val="CC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dirty="0"/>
                <a:t>Change through delegation</a:t>
              </a:r>
            </a:p>
            <a:p>
              <a:pPr algn="ctr"/>
              <a:r>
                <a:rPr lang="en-GB" sz="1200" dirty="0"/>
                <a:t>(Project managers and </a:t>
              </a:r>
            </a:p>
            <a:p>
              <a:pPr algn="ctr"/>
              <a:r>
                <a:rPr lang="en-GB" sz="1200" dirty="0"/>
                <a:t>external consultants)</a:t>
              </a:r>
              <a:endParaRPr lang="en-US" sz="1200" dirty="0"/>
            </a:p>
          </p:txBody>
        </p:sp>
        <p:sp>
          <p:nvSpPr>
            <p:cNvPr id="64" name="Oval 13"/>
            <p:cNvSpPr>
              <a:spLocks noChangeArrowheads="1"/>
            </p:cNvSpPr>
            <p:nvPr/>
          </p:nvSpPr>
          <p:spPr bwMode="auto">
            <a:xfrm>
              <a:off x="5543549" y="4869012"/>
              <a:ext cx="3025775" cy="1152525"/>
            </a:xfrm>
            <a:prstGeom prst="ellipse">
              <a:avLst/>
            </a:prstGeom>
            <a:gradFill rotWithShape="1">
              <a:gsLst>
                <a:gs pos="0">
                  <a:srgbClr val="CC6600"/>
                </a:gs>
                <a:gs pos="50000">
                  <a:srgbClr val="FFFF99"/>
                </a:gs>
                <a:gs pos="100000">
                  <a:srgbClr val="CC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dirty="0"/>
                <a:t>Change </a:t>
              </a:r>
              <a:r>
                <a:rPr lang="en-GB" dirty="0" smtClean="0"/>
                <a:t>managed by </a:t>
              </a:r>
            </a:p>
            <a:p>
              <a:pPr algn="ctr"/>
              <a:r>
                <a:rPr lang="en-GB" dirty="0" smtClean="0"/>
                <a:t>local leaders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0" y="1916832"/>
            <a:ext cx="4788024" cy="3609692"/>
            <a:chOff x="0" y="1916832"/>
            <a:chExt cx="4788024" cy="3609692"/>
          </a:xfrm>
        </p:grpSpPr>
        <p:sp>
          <p:nvSpPr>
            <p:cNvPr id="50" name="Rectangle 3"/>
            <p:cNvSpPr txBox="1">
              <a:spLocks noChangeArrowheads="1"/>
            </p:cNvSpPr>
            <p:nvPr/>
          </p:nvSpPr>
          <p:spPr>
            <a:xfrm>
              <a:off x="0" y="1916832"/>
              <a:ext cx="478802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G Times"/>
                  <a:ea typeface="+mn-ea"/>
                  <a:cs typeface="+mn-cs"/>
                </a:rPr>
                <a:t>	</a:t>
              </a: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Transformational/</a:t>
              </a:r>
              <a:r>
                <a:rPr lang="en-GB" sz="2000" dirty="0" smtClean="0"/>
                <a:t>d</a:t>
              </a:r>
              <a:r>
                <a:rPr kumimoji="0" lang="en-GB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iscontinuous</a:t>
              </a: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change is more intense than incremental change, and reactive change tends to be more intense than anticipatory change.</a:t>
              </a:r>
              <a:endPara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G Times"/>
                <a:ea typeface="+mn-ea"/>
                <a:cs typeface="+mn-cs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683568" y="3635732"/>
              <a:ext cx="3311525" cy="1890792"/>
              <a:chOff x="683568" y="3573016"/>
              <a:chExt cx="3311525" cy="1890792"/>
            </a:xfrm>
          </p:grpSpPr>
          <p:sp>
            <p:nvSpPr>
              <p:cNvPr id="54" name="Rectangle 5"/>
              <p:cNvSpPr>
                <a:spLocks noChangeArrowheads="1"/>
              </p:cNvSpPr>
              <p:nvPr/>
            </p:nvSpPr>
            <p:spPr bwMode="auto">
              <a:xfrm rot="10800000">
                <a:off x="683568" y="3573016"/>
                <a:ext cx="1441450" cy="1873250"/>
              </a:xfrm>
              <a:prstGeom prst="rect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dirty="0"/>
              </a:p>
              <a:p>
                <a:pPr algn="ctr"/>
                <a:endParaRPr lang="en-GB" dirty="0"/>
              </a:p>
              <a:p>
                <a:pPr algn="ctr"/>
                <a:endParaRPr lang="en-GB" dirty="0"/>
              </a:p>
              <a:p>
                <a:pPr algn="ctr"/>
                <a:endParaRPr lang="en-GB" dirty="0"/>
              </a:p>
            </p:txBody>
          </p:sp>
          <p:sp>
            <p:nvSpPr>
              <p:cNvPr id="55" name="Line 6"/>
              <p:cNvSpPr>
                <a:spLocks noChangeShapeType="1"/>
              </p:cNvSpPr>
              <p:nvPr/>
            </p:nvSpPr>
            <p:spPr bwMode="auto">
              <a:xfrm rot="10800000" flipV="1">
                <a:off x="1475730" y="4048762"/>
                <a:ext cx="0" cy="872201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Text Box 10"/>
              <p:cNvSpPr txBox="1">
                <a:spLocks noChangeArrowheads="1"/>
              </p:cNvSpPr>
              <p:nvPr/>
            </p:nvSpPr>
            <p:spPr bwMode="auto">
              <a:xfrm>
                <a:off x="2194868" y="3717479"/>
                <a:ext cx="1800225" cy="1615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dirty="0" smtClean="0"/>
                  <a:t>Re-creation</a:t>
                </a:r>
              </a:p>
              <a:p>
                <a:pPr>
                  <a:spcBef>
                    <a:spcPct val="50000"/>
                  </a:spcBef>
                </a:pPr>
                <a:r>
                  <a:rPr lang="en-GB" dirty="0" smtClean="0"/>
                  <a:t>Re-orientation</a:t>
                </a:r>
                <a:endParaRPr lang="en-GB" dirty="0"/>
              </a:p>
              <a:p>
                <a:pPr>
                  <a:spcBef>
                    <a:spcPct val="50000"/>
                  </a:spcBef>
                </a:pPr>
                <a:r>
                  <a:rPr lang="en-GB" dirty="0" smtClean="0"/>
                  <a:t>Adaption</a:t>
                </a:r>
                <a:endParaRPr lang="en-GB" dirty="0"/>
              </a:p>
              <a:p>
                <a:pPr>
                  <a:spcBef>
                    <a:spcPct val="50000"/>
                  </a:spcBef>
                </a:pPr>
                <a:r>
                  <a:rPr lang="en-GB" dirty="0" smtClean="0"/>
                  <a:t>Tuning</a:t>
                </a:r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83568" y="5094476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Least intense</a:t>
                </a:r>
                <a:endParaRPr lang="en-GB" b="1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83568" y="3582308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</a:rPr>
                  <a:t>Most intense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35596" y="6453336"/>
            <a:ext cx="6984776" cy="365125"/>
          </a:xfrm>
        </p:spPr>
        <p:txBody>
          <a:bodyPr/>
          <a:lstStyle/>
          <a:p>
            <a:pPr algn="l"/>
            <a:r>
              <a:rPr lang="en-GB" dirty="0" smtClean="0"/>
              <a:t>© John Hayes (2014),  </a:t>
            </a:r>
            <a:r>
              <a:rPr lang="en-GB" i="1" dirty="0" smtClean="0"/>
              <a:t>The Theory and Practice of Change Management</a:t>
            </a:r>
            <a:r>
              <a:rPr lang="en-GB" dirty="0" smtClean="0"/>
              <a:t>, 4th ed.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1043608" y="4581128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  Some organizations are better at this than others. They are proactive and search out potential threats and opportunities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Others are more reactive and only respond when there is a pressing need to do so.</a:t>
            </a:r>
            <a:endParaRPr lang="en-GB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755576" y="47667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Patterns of change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 rot="16200000" flipV="1">
            <a:off x="7251974" y="3012632"/>
            <a:ext cx="15121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© </a:t>
            </a:r>
            <a:r>
              <a:rPr lang="en-GB" sz="600" dirty="0" err="1" smtClean="0"/>
              <a:t>PhotoDisc</a:t>
            </a:r>
            <a:r>
              <a:rPr lang="en-GB" sz="600" dirty="0" smtClean="0"/>
              <a:t>/Getty Images\</a:t>
            </a:r>
            <a:r>
              <a:rPr lang="en-GB" sz="600" dirty="0" err="1" smtClean="0"/>
              <a:t>Siede</a:t>
            </a:r>
            <a:r>
              <a:rPr lang="en-GB" sz="600" dirty="0" smtClean="0"/>
              <a:t> </a:t>
            </a:r>
            <a:r>
              <a:rPr lang="en-GB" sz="600" dirty="0" err="1" smtClean="0"/>
              <a:t>Preis</a:t>
            </a:r>
            <a:endParaRPr lang="en-GB" dirty="0"/>
          </a:p>
        </p:txBody>
      </p:sp>
      <p:grpSp>
        <p:nvGrpSpPr>
          <p:cNvPr id="30" name="Group 29"/>
          <p:cNvGrpSpPr/>
          <p:nvPr/>
        </p:nvGrpSpPr>
        <p:grpSpPr>
          <a:xfrm>
            <a:off x="683568" y="1123003"/>
            <a:ext cx="7776864" cy="3314109"/>
            <a:chOff x="683568" y="1123003"/>
            <a:chExt cx="7776864" cy="3314109"/>
          </a:xfrm>
        </p:grpSpPr>
        <p:grpSp>
          <p:nvGrpSpPr>
            <p:cNvPr id="47" name="Group 46"/>
            <p:cNvGrpSpPr/>
            <p:nvPr/>
          </p:nvGrpSpPr>
          <p:grpSpPr>
            <a:xfrm>
              <a:off x="683568" y="1123003"/>
              <a:ext cx="7776864" cy="3314109"/>
              <a:chOff x="683568" y="1123003"/>
              <a:chExt cx="7776864" cy="331410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83568" y="1123003"/>
                <a:ext cx="77768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In order to survive and prosper, organizations need to be able to recognize and respond to changes that can affect the supply of inputs or demand for outputs</a:t>
                </a:r>
                <a:r>
                  <a:rPr lang="en-GB" dirty="0" smtClean="0"/>
                  <a:t>.  </a:t>
                </a:r>
              </a:p>
            </p:txBody>
          </p:sp>
          <p:pic>
            <p:nvPicPr>
              <p:cNvPr id="24" name="grid-item_A_106180" descr="http://macmillan.captureweb.co.uk/assets/thumbnails/354/3/f895ae2c8355ee666def448ebacc354c.jpg"/>
              <p:cNvPicPr/>
              <p:nvPr/>
            </p:nvPicPr>
            <p:blipFill>
              <a:blip r:embed="rId3" cstate="print"/>
              <a:srcRect t="11811" b="39848"/>
              <a:stretch>
                <a:fillRect/>
              </a:stretch>
            </p:blipFill>
            <p:spPr bwMode="auto">
              <a:xfrm>
                <a:off x="971600" y="2348880"/>
                <a:ext cx="6984776" cy="2088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1835696" y="2780928"/>
                <a:ext cx="5200431" cy="1143556"/>
                <a:chOff x="1907704" y="4149080"/>
                <a:chExt cx="5200431" cy="1143556"/>
              </a:xfrm>
            </p:grpSpPr>
            <p:sp>
              <p:nvSpPr>
                <p:cNvPr id="29" name="AutoShape 7"/>
                <p:cNvSpPr>
                  <a:spLocks noChangeArrowheads="1"/>
                </p:cNvSpPr>
                <p:nvPr/>
              </p:nvSpPr>
              <p:spPr bwMode="auto">
                <a:xfrm>
                  <a:off x="1907704" y="4306620"/>
                  <a:ext cx="1106912" cy="61996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Inputs</a:t>
                  </a:r>
                  <a:endPara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AutoShape 8"/>
                <p:cNvSpPr>
                  <a:spLocks noChangeArrowheads="1"/>
                </p:cNvSpPr>
                <p:nvPr/>
              </p:nvSpPr>
              <p:spPr bwMode="auto">
                <a:xfrm>
                  <a:off x="3491880" y="4149080"/>
                  <a:ext cx="1976761" cy="99343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Organization transforms inputs into outputs</a:t>
                  </a:r>
                  <a:endPara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AutoShape 9"/>
                <p:cNvSpPr>
                  <a:spLocks noChangeArrowheads="1"/>
                </p:cNvSpPr>
                <p:nvPr/>
              </p:nvSpPr>
              <p:spPr bwMode="auto">
                <a:xfrm>
                  <a:off x="6001223" y="4306620"/>
                  <a:ext cx="1106912" cy="61996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Outputs</a:t>
                  </a: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AutoShape 10"/>
                <p:cNvSpPr>
                  <a:spLocks noChangeArrowheads="1"/>
                </p:cNvSpPr>
                <p:nvPr/>
              </p:nvSpPr>
              <p:spPr bwMode="auto">
                <a:xfrm>
                  <a:off x="3107014" y="4510496"/>
                  <a:ext cx="326660" cy="191828"/>
                </a:xfrm>
                <a:prstGeom prst="rightArrow">
                  <a:avLst>
                    <a:gd name="adj1" fmla="val 50000"/>
                    <a:gd name="adj2" fmla="val 42271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" name="AutoShape 11"/>
                <p:cNvSpPr>
                  <a:spLocks noChangeArrowheads="1"/>
                </p:cNvSpPr>
                <p:nvPr/>
              </p:nvSpPr>
              <p:spPr bwMode="auto">
                <a:xfrm>
                  <a:off x="5613898" y="4510496"/>
                  <a:ext cx="326660" cy="191828"/>
                </a:xfrm>
                <a:prstGeom prst="rightArrow">
                  <a:avLst>
                    <a:gd name="adj1" fmla="val 50000"/>
                    <a:gd name="adj2" fmla="val 42271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cxnSp>
              <p:nvCxnSpPr>
                <p:cNvPr id="38" name="AutoShape 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2770087" y="4886738"/>
                  <a:ext cx="933" cy="221483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9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6606012" y="4970142"/>
                  <a:ext cx="0" cy="321567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" name="AutoShape 14"/>
                <p:cNvCxnSpPr>
                  <a:cxnSpLocks noChangeShapeType="1"/>
                </p:cNvCxnSpPr>
                <p:nvPr/>
              </p:nvCxnSpPr>
              <p:spPr bwMode="auto">
                <a:xfrm>
                  <a:off x="2770087" y="5108221"/>
                  <a:ext cx="741985" cy="0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" name="AutoShape 15"/>
                <p:cNvCxnSpPr>
                  <a:cxnSpLocks noChangeShapeType="1"/>
                </p:cNvCxnSpPr>
                <p:nvPr/>
              </p:nvCxnSpPr>
              <p:spPr bwMode="auto">
                <a:xfrm>
                  <a:off x="2378423" y="5291709"/>
                  <a:ext cx="4246583" cy="927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2" name="AutoShape 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2359428" y="4886738"/>
                  <a:ext cx="0" cy="405898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43" name="AutoShape 17"/>
                <p:cNvCxnSpPr>
                  <a:cxnSpLocks noChangeShapeType="1"/>
                </p:cNvCxnSpPr>
                <p:nvPr/>
              </p:nvCxnSpPr>
              <p:spPr bwMode="auto">
                <a:xfrm>
                  <a:off x="6216819" y="4970142"/>
                  <a:ext cx="0" cy="138079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4" name="AutoShape 18"/>
                <p:cNvCxnSpPr>
                  <a:cxnSpLocks noChangeShapeType="1"/>
                </p:cNvCxnSpPr>
                <p:nvPr/>
              </p:nvCxnSpPr>
              <p:spPr bwMode="auto">
                <a:xfrm flipH="1">
                  <a:off x="5413235" y="5108221"/>
                  <a:ext cx="803584" cy="0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  <p:sp>
          <p:nvSpPr>
            <p:cNvPr id="25" name="TextBox 24"/>
            <p:cNvSpPr txBox="1"/>
            <p:nvPr/>
          </p:nvSpPr>
          <p:spPr>
            <a:xfrm>
              <a:off x="5652120" y="2348880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>
                  <a:solidFill>
                    <a:srgbClr val="FFFF00"/>
                  </a:solidFill>
                </a:rPr>
                <a:t>ENVIRONMENT</a:t>
              </a:r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11760" y="386104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Feedback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3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6984776" cy="365125"/>
          </a:xfrm>
        </p:spPr>
        <p:txBody>
          <a:bodyPr/>
          <a:lstStyle/>
          <a:p>
            <a:pPr algn="l"/>
            <a:r>
              <a:rPr lang="en-GB" dirty="0" smtClean="0"/>
              <a:t>© John Hayes (2014),  </a:t>
            </a:r>
            <a:r>
              <a:rPr lang="en-GB" i="1" dirty="0" smtClean="0"/>
              <a:t>The Theory and Practice of Change Management</a:t>
            </a:r>
            <a:r>
              <a:rPr lang="en-GB" dirty="0" smtClean="0"/>
              <a:t>, 4th ed.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11560" y="106493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gradualist paradigm posits that organizations adapt to opportunities and threats by engaging in a process of continuous incremental change. </a:t>
            </a:r>
            <a:endParaRPr lang="en-GB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11560" y="47667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Adapting to change: the gradualist paradigm</a:t>
            </a:r>
            <a:endParaRPr lang="en-GB" sz="2800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1115616" y="3078653"/>
            <a:ext cx="6472767" cy="3009104"/>
            <a:chOff x="1115616" y="3078653"/>
            <a:chExt cx="6472767" cy="3009104"/>
          </a:xfrm>
        </p:grpSpPr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6732240" y="5589240"/>
              <a:ext cx="820631" cy="498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Time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691680" y="3212976"/>
              <a:ext cx="5449970" cy="2723841"/>
              <a:chOff x="1992" y="1304"/>
              <a:chExt cx="5200" cy="2751"/>
            </a:xfrm>
          </p:grpSpPr>
          <p:grpSp>
            <p:nvGrpSpPr>
              <p:cNvPr id="6" name="Group 6"/>
              <p:cNvGrpSpPr>
                <a:grpSpLocks/>
              </p:cNvGrpSpPr>
              <p:nvPr/>
            </p:nvGrpSpPr>
            <p:grpSpPr bwMode="auto">
              <a:xfrm>
                <a:off x="1992" y="1304"/>
                <a:ext cx="5200" cy="2751"/>
                <a:chOff x="1992" y="1304"/>
                <a:chExt cx="5200" cy="2751"/>
              </a:xfrm>
            </p:grpSpPr>
            <p:sp>
              <p:nvSpPr>
                <p:cNvPr id="6151" name="Freeform 7"/>
                <p:cNvSpPr>
                  <a:spLocks/>
                </p:cNvSpPr>
                <p:nvPr/>
              </p:nvSpPr>
              <p:spPr bwMode="auto">
                <a:xfrm>
                  <a:off x="1992" y="1304"/>
                  <a:ext cx="5024" cy="2505"/>
                </a:xfrm>
                <a:custGeom>
                  <a:avLst/>
                  <a:gdLst/>
                  <a:ahLst/>
                  <a:cxnLst>
                    <a:cxn ang="0">
                      <a:pos x="0" y="2390"/>
                    </a:cxn>
                    <a:cxn ang="0">
                      <a:pos x="288" y="2321"/>
                    </a:cxn>
                    <a:cxn ang="0">
                      <a:pos x="968" y="1975"/>
                    </a:cxn>
                    <a:cxn ang="0">
                      <a:pos x="1498" y="1457"/>
                    </a:cxn>
                    <a:cxn ang="0">
                      <a:pos x="2039" y="1157"/>
                    </a:cxn>
                    <a:cxn ang="0">
                      <a:pos x="2926" y="973"/>
                    </a:cxn>
                    <a:cxn ang="0">
                      <a:pos x="3525" y="789"/>
                    </a:cxn>
                    <a:cxn ang="0">
                      <a:pos x="4032" y="340"/>
                    </a:cxn>
                    <a:cxn ang="0">
                      <a:pos x="5011" y="52"/>
                    </a:cxn>
                    <a:cxn ang="0">
                      <a:pos x="5161" y="28"/>
                    </a:cxn>
                  </a:cxnLst>
                  <a:rect l="0" t="0" r="r" b="b"/>
                  <a:pathLst>
                    <a:path w="5199" h="2390">
                      <a:moveTo>
                        <a:pt x="0" y="2390"/>
                      </a:moveTo>
                      <a:cubicBezTo>
                        <a:pt x="63" y="2390"/>
                        <a:pt x="127" y="2390"/>
                        <a:pt x="288" y="2321"/>
                      </a:cubicBezTo>
                      <a:cubicBezTo>
                        <a:pt x="449" y="2252"/>
                        <a:pt x="766" y="2119"/>
                        <a:pt x="968" y="1975"/>
                      </a:cubicBezTo>
                      <a:cubicBezTo>
                        <a:pt x="1170" y="1831"/>
                        <a:pt x="1319" y="1593"/>
                        <a:pt x="1498" y="1457"/>
                      </a:cubicBezTo>
                      <a:cubicBezTo>
                        <a:pt x="1677" y="1321"/>
                        <a:pt x="1801" y="1238"/>
                        <a:pt x="2039" y="1157"/>
                      </a:cubicBezTo>
                      <a:cubicBezTo>
                        <a:pt x="2277" y="1076"/>
                        <a:pt x="2678" y="1034"/>
                        <a:pt x="2926" y="973"/>
                      </a:cubicBezTo>
                      <a:cubicBezTo>
                        <a:pt x="3174" y="912"/>
                        <a:pt x="3341" y="894"/>
                        <a:pt x="3525" y="789"/>
                      </a:cubicBezTo>
                      <a:cubicBezTo>
                        <a:pt x="3709" y="684"/>
                        <a:pt x="3784" y="463"/>
                        <a:pt x="4032" y="340"/>
                      </a:cubicBezTo>
                      <a:cubicBezTo>
                        <a:pt x="4280" y="217"/>
                        <a:pt x="4823" y="104"/>
                        <a:pt x="5011" y="52"/>
                      </a:cubicBezTo>
                      <a:cubicBezTo>
                        <a:pt x="5199" y="0"/>
                        <a:pt x="5180" y="14"/>
                        <a:pt x="5161" y="28"/>
                      </a:cubicBezTo>
                    </a:path>
                  </a:pathLst>
                </a:custGeom>
                <a:noFill/>
                <a:ln w="10160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cxnSp>
              <p:nvCxnSpPr>
                <p:cNvPr id="6152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1992" y="4055"/>
                  <a:ext cx="5200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3" name="AutoShape 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992" y="1417"/>
                  <a:ext cx="0" cy="2638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7" name="Group 10"/>
              <p:cNvGrpSpPr>
                <a:grpSpLocks/>
              </p:cNvGrpSpPr>
              <p:nvPr/>
            </p:nvGrpSpPr>
            <p:grpSpPr bwMode="auto">
              <a:xfrm>
                <a:off x="1992" y="1387"/>
                <a:ext cx="4843" cy="2446"/>
                <a:chOff x="1980" y="887"/>
                <a:chExt cx="4843" cy="2446"/>
              </a:xfrm>
            </p:grpSpPr>
            <p:cxnSp>
              <p:nvCxnSpPr>
                <p:cNvPr id="6155" name="AutoShape 11"/>
                <p:cNvCxnSpPr>
                  <a:cxnSpLocks noChangeShapeType="1"/>
                </p:cNvCxnSpPr>
                <p:nvPr/>
              </p:nvCxnSpPr>
              <p:spPr bwMode="auto">
                <a:xfrm flipV="1">
                  <a:off x="5294" y="1573"/>
                  <a:ext cx="240" cy="104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6156" name="AutoShape 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3900" y="1993"/>
                  <a:ext cx="267" cy="69"/>
                </a:xfrm>
                <a:prstGeom prst="bentConnector3">
                  <a:avLst>
                    <a:gd name="adj1" fmla="val 49815"/>
                  </a:avLst>
                </a:prstGeom>
                <a:noFill/>
                <a:ln w="381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cxnSp>
            <p:grpSp>
              <p:nvGrpSpPr>
                <p:cNvPr id="8" name="Group 13"/>
                <p:cNvGrpSpPr>
                  <a:grpSpLocks/>
                </p:cNvGrpSpPr>
                <p:nvPr/>
              </p:nvGrpSpPr>
              <p:grpSpPr bwMode="auto">
                <a:xfrm>
                  <a:off x="1980" y="887"/>
                  <a:ext cx="4843" cy="2446"/>
                  <a:chOff x="2004" y="1271"/>
                  <a:chExt cx="4843" cy="2446"/>
                </a:xfrm>
              </p:grpSpPr>
              <p:cxnSp>
                <p:nvCxnSpPr>
                  <p:cNvPr id="6158" name="AutoShape 1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164" y="2269"/>
                    <a:ext cx="507" cy="10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59" name="AutoShape 1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798" y="1532"/>
                    <a:ext cx="315" cy="92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60" name="AutoShape 1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535" y="2442"/>
                    <a:ext cx="416" cy="231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61" name="AutoShape 1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326" y="2673"/>
                    <a:ext cx="289" cy="18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62" name="AutoShape 18"/>
                  <p:cNvCxnSpPr>
                    <a:cxnSpLocks noChangeShapeType="1"/>
                  </p:cNvCxnSpPr>
                  <p:nvPr/>
                </p:nvCxnSpPr>
                <p:spPr bwMode="auto">
                  <a:xfrm rot="16200000">
                    <a:off x="3081" y="2895"/>
                    <a:ext cx="276" cy="199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63" name="AutoShape 19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926" y="3152"/>
                    <a:ext cx="212" cy="17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64" name="AutoShape 2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678" y="3345"/>
                    <a:ext cx="267" cy="12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65" name="AutoShape 2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411" y="3469"/>
                    <a:ext cx="267" cy="12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66" name="AutoShape 2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004" y="3593"/>
                    <a:ext cx="407" cy="12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67" name="AutoShape 2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671" y="2165"/>
                    <a:ext cx="480" cy="10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68" name="AutoShape 2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180" y="2062"/>
                    <a:ext cx="240" cy="10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69" name="AutoShape 2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281" y="1271"/>
                    <a:ext cx="566" cy="157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70" name="AutoShape 2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029" y="1428"/>
                    <a:ext cx="240" cy="10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71" name="AutoShape 2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54" y="1853"/>
                    <a:ext cx="155" cy="10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72" name="AutoShape 28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5601" y="1656"/>
                    <a:ext cx="217" cy="177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</p:grpSp>
          </p:grpSp>
        </p:grpSp>
        <p:sp>
          <p:nvSpPr>
            <p:cNvPr id="6173" name="Text Box 29"/>
            <p:cNvSpPr txBox="1">
              <a:spLocks noChangeArrowheads="1"/>
            </p:cNvSpPr>
            <p:nvPr/>
          </p:nvSpPr>
          <p:spPr bwMode="auto">
            <a:xfrm>
              <a:off x="3923928" y="3078653"/>
              <a:ext cx="2833942" cy="638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Change in the environment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4" name="Text Box 30"/>
            <p:cNvSpPr txBox="1">
              <a:spLocks noChangeArrowheads="1"/>
            </p:cNvSpPr>
            <p:nvPr/>
          </p:nvSpPr>
          <p:spPr bwMode="auto">
            <a:xfrm>
              <a:off x="3563888" y="4725144"/>
              <a:ext cx="4024495" cy="783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Continuous incremental adaptation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175" name="AutoShape 31"/>
            <p:cNvCxnSpPr>
              <a:cxnSpLocks noChangeShapeType="1"/>
            </p:cNvCxnSpPr>
            <p:nvPr/>
          </p:nvCxnSpPr>
          <p:spPr bwMode="auto">
            <a:xfrm flipV="1">
              <a:off x="4657511" y="4294481"/>
              <a:ext cx="1063" cy="50267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6176" name="Text Box 32"/>
            <p:cNvSpPr txBox="1">
              <a:spLocks noChangeArrowheads="1"/>
            </p:cNvSpPr>
            <p:nvPr/>
          </p:nvSpPr>
          <p:spPr bwMode="auto">
            <a:xfrm>
              <a:off x="1115616" y="3356992"/>
              <a:ext cx="858899" cy="45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Change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11560" y="242088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Over time, the stream of incremental changes can cumulate to transform the organization</a:t>
            </a:r>
            <a:endParaRPr lang="en-GB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611560" y="187676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  Continuous adaptation helps to maintain alignment with the environment </a:t>
            </a:r>
            <a:endParaRPr lang="en-GB" sz="2000" dirty="0"/>
          </a:p>
        </p:txBody>
      </p:sp>
      <p:sp>
        <p:nvSpPr>
          <p:cNvPr id="3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6984776" cy="365125"/>
          </a:xfrm>
        </p:spPr>
        <p:txBody>
          <a:bodyPr/>
          <a:lstStyle/>
          <a:p>
            <a:pPr algn="l"/>
            <a:r>
              <a:rPr lang="en-GB" dirty="0" smtClean="0"/>
              <a:t>© John Hayes (2014),  </a:t>
            </a:r>
            <a:r>
              <a:rPr lang="en-GB" i="1" dirty="0" smtClean="0"/>
              <a:t>The Theory and Practice of Change Management</a:t>
            </a:r>
            <a:r>
              <a:rPr lang="en-GB" dirty="0" smtClean="0"/>
              <a:t>, 4th ed.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uild="allAtOnce"/>
      <p:bldP spid="4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11560" y="1268760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While this response to change (continuous incremental adaptation) may be the ideal, it is the exception rather than the rule.</a:t>
            </a:r>
            <a:endParaRPr lang="en-GB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11560" y="47667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Adapting to change</a:t>
            </a:r>
            <a:endParaRPr lang="en-GB" sz="2800" b="1" dirty="0"/>
          </a:p>
        </p:txBody>
      </p:sp>
      <p:grpSp>
        <p:nvGrpSpPr>
          <p:cNvPr id="3" name="Group 41"/>
          <p:cNvGrpSpPr/>
          <p:nvPr/>
        </p:nvGrpSpPr>
        <p:grpSpPr>
          <a:xfrm>
            <a:off x="4918255" y="1052736"/>
            <a:ext cx="3542177" cy="1657371"/>
            <a:chOff x="1691680" y="3212976"/>
            <a:chExt cx="5489738" cy="2778911"/>
          </a:xfrm>
        </p:grpSpPr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6360787" y="5493369"/>
              <a:ext cx="820631" cy="49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Time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1691680" y="3212976"/>
              <a:ext cx="5449970" cy="2723841"/>
              <a:chOff x="1992" y="1304"/>
              <a:chExt cx="5200" cy="2751"/>
            </a:xfrm>
          </p:grpSpPr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1992" y="1304"/>
                <a:ext cx="5200" cy="2751"/>
                <a:chOff x="1992" y="1304"/>
                <a:chExt cx="5200" cy="2751"/>
              </a:xfrm>
            </p:grpSpPr>
            <p:sp>
              <p:nvSpPr>
                <p:cNvPr id="6151" name="Freeform 7"/>
                <p:cNvSpPr>
                  <a:spLocks/>
                </p:cNvSpPr>
                <p:nvPr/>
              </p:nvSpPr>
              <p:spPr bwMode="auto">
                <a:xfrm>
                  <a:off x="1992" y="1304"/>
                  <a:ext cx="5024" cy="2505"/>
                </a:xfrm>
                <a:custGeom>
                  <a:avLst/>
                  <a:gdLst/>
                  <a:ahLst/>
                  <a:cxnLst>
                    <a:cxn ang="0">
                      <a:pos x="0" y="2390"/>
                    </a:cxn>
                    <a:cxn ang="0">
                      <a:pos x="288" y="2321"/>
                    </a:cxn>
                    <a:cxn ang="0">
                      <a:pos x="968" y="1975"/>
                    </a:cxn>
                    <a:cxn ang="0">
                      <a:pos x="1498" y="1457"/>
                    </a:cxn>
                    <a:cxn ang="0">
                      <a:pos x="2039" y="1157"/>
                    </a:cxn>
                    <a:cxn ang="0">
                      <a:pos x="2926" y="973"/>
                    </a:cxn>
                    <a:cxn ang="0">
                      <a:pos x="3525" y="789"/>
                    </a:cxn>
                    <a:cxn ang="0">
                      <a:pos x="4032" y="340"/>
                    </a:cxn>
                    <a:cxn ang="0">
                      <a:pos x="5011" y="52"/>
                    </a:cxn>
                    <a:cxn ang="0">
                      <a:pos x="5161" y="28"/>
                    </a:cxn>
                  </a:cxnLst>
                  <a:rect l="0" t="0" r="r" b="b"/>
                  <a:pathLst>
                    <a:path w="5199" h="2390">
                      <a:moveTo>
                        <a:pt x="0" y="2390"/>
                      </a:moveTo>
                      <a:cubicBezTo>
                        <a:pt x="63" y="2390"/>
                        <a:pt x="127" y="2390"/>
                        <a:pt x="288" y="2321"/>
                      </a:cubicBezTo>
                      <a:cubicBezTo>
                        <a:pt x="449" y="2252"/>
                        <a:pt x="766" y="2119"/>
                        <a:pt x="968" y="1975"/>
                      </a:cubicBezTo>
                      <a:cubicBezTo>
                        <a:pt x="1170" y="1831"/>
                        <a:pt x="1319" y="1593"/>
                        <a:pt x="1498" y="1457"/>
                      </a:cubicBezTo>
                      <a:cubicBezTo>
                        <a:pt x="1677" y="1321"/>
                        <a:pt x="1801" y="1238"/>
                        <a:pt x="2039" y="1157"/>
                      </a:cubicBezTo>
                      <a:cubicBezTo>
                        <a:pt x="2277" y="1076"/>
                        <a:pt x="2678" y="1034"/>
                        <a:pt x="2926" y="973"/>
                      </a:cubicBezTo>
                      <a:cubicBezTo>
                        <a:pt x="3174" y="912"/>
                        <a:pt x="3341" y="894"/>
                        <a:pt x="3525" y="789"/>
                      </a:cubicBezTo>
                      <a:cubicBezTo>
                        <a:pt x="3709" y="684"/>
                        <a:pt x="3784" y="463"/>
                        <a:pt x="4032" y="340"/>
                      </a:cubicBezTo>
                      <a:cubicBezTo>
                        <a:pt x="4280" y="217"/>
                        <a:pt x="4823" y="104"/>
                        <a:pt x="5011" y="52"/>
                      </a:cubicBezTo>
                      <a:cubicBezTo>
                        <a:pt x="5199" y="0"/>
                        <a:pt x="5180" y="14"/>
                        <a:pt x="5161" y="28"/>
                      </a:cubicBezTo>
                    </a:path>
                  </a:pathLst>
                </a:custGeom>
                <a:noFill/>
                <a:ln w="10160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cxnSp>
              <p:nvCxnSpPr>
                <p:cNvPr id="6152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1992" y="4055"/>
                  <a:ext cx="5200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3" name="AutoShape 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992" y="1417"/>
                  <a:ext cx="0" cy="2638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1992" y="1387"/>
                <a:ext cx="4843" cy="2446"/>
                <a:chOff x="1980" y="887"/>
                <a:chExt cx="4843" cy="2446"/>
              </a:xfrm>
            </p:grpSpPr>
            <p:cxnSp>
              <p:nvCxnSpPr>
                <p:cNvPr id="6155" name="AutoShape 11"/>
                <p:cNvCxnSpPr>
                  <a:cxnSpLocks noChangeShapeType="1"/>
                </p:cNvCxnSpPr>
                <p:nvPr/>
              </p:nvCxnSpPr>
              <p:spPr bwMode="auto">
                <a:xfrm flipV="1">
                  <a:off x="5294" y="1573"/>
                  <a:ext cx="240" cy="104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6156" name="AutoShape 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3900" y="1993"/>
                  <a:ext cx="267" cy="69"/>
                </a:xfrm>
                <a:prstGeom prst="bentConnector3">
                  <a:avLst>
                    <a:gd name="adj1" fmla="val 49815"/>
                  </a:avLst>
                </a:prstGeom>
                <a:noFill/>
                <a:ln w="381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cxnSp>
            <p:grpSp>
              <p:nvGrpSpPr>
                <p:cNvPr id="7" name="Group 13"/>
                <p:cNvGrpSpPr>
                  <a:grpSpLocks/>
                </p:cNvGrpSpPr>
                <p:nvPr/>
              </p:nvGrpSpPr>
              <p:grpSpPr bwMode="auto">
                <a:xfrm>
                  <a:off x="1980" y="887"/>
                  <a:ext cx="4843" cy="2446"/>
                  <a:chOff x="2004" y="1271"/>
                  <a:chExt cx="4843" cy="2446"/>
                </a:xfrm>
              </p:grpSpPr>
              <p:cxnSp>
                <p:nvCxnSpPr>
                  <p:cNvPr id="6158" name="AutoShape 1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164" y="2269"/>
                    <a:ext cx="507" cy="10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59" name="AutoShape 1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798" y="1532"/>
                    <a:ext cx="315" cy="92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60" name="AutoShape 1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535" y="2442"/>
                    <a:ext cx="416" cy="231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61" name="AutoShape 1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326" y="2673"/>
                    <a:ext cx="289" cy="18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62" name="AutoShape 18"/>
                  <p:cNvCxnSpPr>
                    <a:cxnSpLocks noChangeShapeType="1"/>
                  </p:cNvCxnSpPr>
                  <p:nvPr/>
                </p:nvCxnSpPr>
                <p:spPr bwMode="auto">
                  <a:xfrm rot="16200000">
                    <a:off x="3081" y="2895"/>
                    <a:ext cx="276" cy="199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63" name="AutoShape 19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926" y="3152"/>
                    <a:ext cx="212" cy="17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64" name="AutoShape 2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678" y="3345"/>
                    <a:ext cx="267" cy="12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65" name="AutoShape 2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411" y="3469"/>
                    <a:ext cx="267" cy="12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66" name="AutoShape 2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004" y="3593"/>
                    <a:ext cx="407" cy="12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67" name="AutoShape 2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671" y="2165"/>
                    <a:ext cx="480" cy="10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68" name="AutoShape 2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180" y="2062"/>
                    <a:ext cx="240" cy="10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69" name="AutoShape 2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281" y="1271"/>
                    <a:ext cx="566" cy="157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70" name="AutoShape 2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029" y="1428"/>
                    <a:ext cx="240" cy="10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71" name="AutoShape 2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54" y="1853"/>
                    <a:ext cx="155" cy="10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6172" name="AutoShape 28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5601" y="1656"/>
                    <a:ext cx="217" cy="177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</p:grpSp>
          </p:grpSp>
        </p:grpSp>
        <p:sp>
          <p:nvSpPr>
            <p:cNvPr id="6176" name="Text Box 32"/>
            <p:cNvSpPr txBox="1">
              <a:spLocks noChangeArrowheads="1"/>
            </p:cNvSpPr>
            <p:nvPr/>
          </p:nvSpPr>
          <p:spPr bwMode="auto">
            <a:xfrm>
              <a:off x="1819103" y="3356993"/>
              <a:ext cx="1193700" cy="566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Change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83568" y="286513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Many organizations are slow to adapt because internal forces promote inertia.</a:t>
            </a:r>
            <a:endParaRPr lang="en-GB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683568" y="3645024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result is strategic drift and a growing misalignment with the external environment. </a:t>
            </a:r>
          </a:p>
          <a:p>
            <a:r>
              <a:rPr lang="en-US" sz="2000" dirty="0" smtClean="0"/>
              <a:t>Eventually misalignment forces the organization to engage is some form of radical transformational change.</a:t>
            </a:r>
            <a:endParaRPr lang="en-GB" sz="20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5076056" y="3645024"/>
            <a:ext cx="3312368" cy="1944216"/>
            <a:chOff x="1115616" y="3153431"/>
            <a:chExt cx="5449970" cy="2723841"/>
          </a:xfrm>
        </p:grpSpPr>
        <p:grpSp>
          <p:nvGrpSpPr>
            <p:cNvPr id="43" name="Group 6"/>
            <p:cNvGrpSpPr>
              <a:grpSpLocks/>
            </p:cNvGrpSpPr>
            <p:nvPr/>
          </p:nvGrpSpPr>
          <p:grpSpPr bwMode="auto">
            <a:xfrm>
              <a:off x="1115616" y="3153431"/>
              <a:ext cx="5449970" cy="2723841"/>
              <a:chOff x="1889" y="1328"/>
              <a:chExt cx="5199" cy="2750"/>
            </a:xfrm>
          </p:grpSpPr>
          <p:sp>
            <p:nvSpPr>
              <p:cNvPr id="47" name="Freeform 7"/>
              <p:cNvSpPr>
                <a:spLocks/>
              </p:cNvSpPr>
              <p:nvPr/>
            </p:nvSpPr>
            <p:spPr bwMode="auto">
              <a:xfrm>
                <a:off x="1889" y="1328"/>
                <a:ext cx="5023" cy="2505"/>
              </a:xfrm>
              <a:custGeom>
                <a:avLst/>
                <a:gdLst/>
                <a:ahLst/>
                <a:cxnLst>
                  <a:cxn ang="0">
                    <a:pos x="0" y="2390"/>
                  </a:cxn>
                  <a:cxn ang="0">
                    <a:pos x="288" y="2321"/>
                  </a:cxn>
                  <a:cxn ang="0">
                    <a:pos x="968" y="1975"/>
                  </a:cxn>
                  <a:cxn ang="0">
                    <a:pos x="1498" y="1457"/>
                  </a:cxn>
                  <a:cxn ang="0">
                    <a:pos x="2039" y="1157"/>
                  </a:cxn>
                  <a:cxn ang="0">
                    <a:pos x="2926" y="973"/>
                  </a:cxn>
                  <a:cxn ang="0">
                    <a:pos x="3525" y="789"/>
                  </a:cxn>
                  <a:cxn ang="0">
                    <a:pos x="4032" y="340"/>
                  </a:cxn>
                  <a:cxn ang="0">
                    <a:pos x="5011" y="52"/>
                  </a:cxn>
                  <a:cxn ang="0">
                    <a:pos x="5161" y="28"/>
                  </a:cxn>
                </a:cxnLst>
                <a:rect l="0" t="0" r="r" b="b"/>
                <a:pathLst>
                  <a:path w="5199" h="2390">
                    <a:moveTo>
                      <a:pt x="0" y="2390"/>
                    </a:moveTo>
                    <a:cubicBezTo>
                      <a:pt x="63" y="2390"/>
                      <a:pt x="127" y="2390"/>
                      <a:pt x="288" y="2321"/>
                    </a:cubicBezTo>
                    <a:cubicBezTo>
                      <a:pt x="449" y="2252"/>
                      <a:pt x="766" y="2119"/>
                      <a:pt x="968" y="1975"/>
                    </a:cubicBezTo>
                    <a:cubicBezTo>
                      <a:pt x="1170" y="1831"/>
                      <a:pt x="1319" y="1593"/>
                      <a:pt x="1498" y="1457"/>
                    </a:cubicBezTo>
                    <a:cubicBezTo>
                      <a:pt x="1677" y="1321"/>
                      <a:pt x="1801" y="1238"/>
                      <a:pt x="2039" y="1157"/>
                    </a:cubicBezTo>
                    <a:cubicBezTo>
                      <a:pt x="2277" y="1076"/>
                      <a:pt x="2678" y="1034"/>
                      <a:pt x="2926" y="973"/>
                    </a:cubicBezTo>
                    <a:cubicBezTo>
                      <a:pt x="3174" y="912"/>
                      <a:pt x="3341" y="894"/>
                      <a:pt x="3525" y="789"/>
                    </a:cubicBezTo>
                    <a:cubicBezTo>
                      <a:pt x="3709" y="684"/>
                      <a:pt x="3784" y="463"/>
                      <a:pt x="4032" y="340"/>
                    </a:cubicBezTo>
                    <a:cubicBezTo>
                      <a:pt x="4280" y="217"/>
                      <a:pt x="4823" y="104"/>
                      <a:pt x="5011" y="52"/>
                    </a:cubicBezTo>
                    <a:cubicBezTo>
                      <a:pt x="5199" y="0"/>
                      <a:pt x="5180" y="14"/>
                      <a:pt x="5161" y="28"/>
                    </a:cubicBezTo>
                  </a:path>
                </a:pathLst>
              </a:custGeom>
              <a:noFill/>
              <a:ln w="1016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cxnSp>
            <p:nvCxnSpPr>
              <p:cNvPr id="48" name="AutoShape 8"/>
              <p:cNvCxnSpPr>
                <a:cxnSpLocks noChangeShapeType="1"/>
              </p:cNvCxnSpPr>
              <p:nvPr/>
            </p:nvCxnSpPr>
            <p:spPr bwMode="auto">
              <a:xfrm>
                <a:off x="1889" y="4078"/>
                <a:ext cx="5199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9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1889" y="1440"/>
                <a:ext cx="0" cy="2638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44" name="AutoShape 4"/>
            <p:cNvCxnSpPr>
              <a:cxnSpLocks noChangeShapeType="1"/>
            </p:cNvCxnSpPr>
            <p:nvPr/>
          </p:nvCxnSpPr>
          <p:spPr bwMode="auto">
            <a:xfrm flipV="1">
              <a:off x="1331640" y="4824683"/>
              <a:ext cx="2559470" cy="764557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rgbClr val="0070C0"/>
              </a:solidFill>
              <a:miter lim="800000"/>
              <a:headEnd/>
              <a:tailEnd/>
            </a:ln>
          </p:spPr>
        </p:cxnSp>
        <p:cxnSp>
          <p:nvCxnSpPr>
            <p:cNvPr id="45" name="AutoShape 5"/>
            <p:cNvCxnSpPr>
              <a:cxnSpLocks noChangeShapeType="1"/>
            </p:cNvCxnSpPr>
            <p:nvPr/>
          </p:nvCxnSpPr>
          <p:spPr bwMode="auto">
            <a:xfrm flipV="1">
              <a:off x="3187318" y="4193556"/>
              <a:ext cx="2559470" cy="631126"/>
            </a:xfrm>
            <a:prstGeom prst="bentConnector3">
              <a:avLst>
                <a:gd name="adj1" fmla="val 31561"/>
              </a:avLst>
            </a:prstGeom>
            <a:noFill/>
            <a:ln w="57150">
              <a:solidFill>
                <a:srgbClr val="0070C0"/>
              </a:solidFill>
              <a:miter lim="800000"/>
              <a:headEnd/>
              <a:tailEnd/>
            </a:ln>
          </p:spPr>
        </p:cxnSp>
        <p:cxnSp>
          <p:nvCxnSpPr>
            <p:cNvPr id="46" name="Elbow Connector 45"/>
            <p:cNvCxnSpPr/>
            <p:nvPr/>
          </p:nvCxnSpPr>
          <p:spPr>
            <a:xfrm rot="5400000" flipH="1" flipV="1">
              <a:off x="5508104" y="3429000"/>
              <a:ext cx="1008112" cy="576064"/>
            </a:xfrm>
            <a:prstGeom prst="bentConnector3">
              <a:avLst>
                <a:gd name="adj1" fmla="val 3185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6984776" cy="365125"/>
          </a:xfrm>
        </p:spPr>
        <p:txBody>
          <a:bodyPr/>
          <a:lstStyle/>
          <a:p>
            <a:pPr algn="l"/>
            <a:r>
              <a:rPr lang="en-GB" dirty="0" smtClean="0"/>
              <a:t>© John Hayes (2014),  </a:t>
            </a:r>
            <a:r>
              <a:rPr lang="en-GB" i="1" dirty="0" smtClean="0"/>
              <a:t>The Theory and Practice of Change Management</a:t>
            </a:r>
            <a:r>
              <a:rPr lang="en-GB" dirty="0" smtClean="0"/>
              <a:t>, 4th ed.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allAtOnce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611560" y="1340768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Organizations </a:t>
            </a:r>
            <a:r>
              <a:rPr lang="en-US" sz="2000" dirty="0"/>
              <a:t>evolve through the alternation of periods of equilibrium, in which persistent ‘deep structures’ only permit limited incremental change, </a:t>
            </a:r>
            <a:endParaRPr lang="en-GB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11560" y="47667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</a:t>
            </a:r>
            <a:r>
              <a:rPr lang="en-US" sz="2800" b="1" dirty="0"/>
              <a:t>punctuated equilibrium paradigm</a:t>
            </a:r>
            <a:r>
              <a:rPr lang="en-US" sz="2400" b="1" dirty="0"/>
              <a:t>: </a:t>
            </a:r>
            <a:r>
              <a:rPr lang="en-US" sz="2000" dirty="0">
                <a:solidFill>
                  <a:srgbClr val="CC3300"/>
                </a:solidFill>
              </a:rPr>
              <a:t>an alternative view of how organizations change</a:t>
            </a:r>
            <a:endParaRPr lang="en-GB" sz="1600" dirty="0">
              <a:solidFill>
                <a:srgbClr val="CC3300"/>
              </a:solidFill>
            </a:endParaRPr>
          </a:p>
          <a:p>
            <a:endParaRPr lang="en-GB" sz="24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559681" y="5666787"/>
            <a:ext cx="820631" cy="28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Time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6418893" y="2564904"/>
            <a:ext cx="2473587" cy="63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Change in the environment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1224041" y="3050958"/>
            <a:ext cx="858899" cy="45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Change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115616" y="2996952"/>
            <a:ext cx="5616624" cy="2952328"/>
            <a:chOff x="1115616" y="2996952"/>
            <a:chExt cx="5616624" cy="2952328"/>
          </a:xfrm>
        </p:grpSpPr>
        <p:grpSp>
          <p:nvGrpSpPr>
            <p:cNvPr id="77" name="Group 76"/>
            <p:cNvGrpSpPr/>
            <p:nvPr/>
          </p:nvGrpSpPr>
          <p:grpSpPr>
            <a:xfrm>
              <a:off x="1115616" y="2996952"/>
              <a:ext cx="5449970" cy="2952328"/>
              <a:chOff x="1115616" y="3153431"/>
              <a:chExt cx="5449970" cy="2723841"/>
            </a:xfrm>
          </p:grpSpPr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1115616" y="3153431"/>
                <a:ext cx="5449970" cy="2723841"/>
                <a:chOff x="1889" y="1328"/>
                <a:chExt cx="5199" cy="2750"/>
              </a:xfrm>
            </p:grpSpPr>
            <p:sp>
              <p:nvSpPr>
                <p:cNvPr id="6151" name="Freeform 7"/>
                <p:cNvSpPr>
                  <a:spLocks/>
                </p:cNvSpPr>
                <p:nvPr/>
              </p:nvSpPr>
              <p:spPr bwMode="auto">
                <a:xfrm>
                  <a:off x="1889" y="1328"/>
                  <a:ext cx="5023" cy="2505"/>
                </a:xfrm>
                <a:custGeom>
                  <a:avLst/>
                  <a:gdLst/>
                  <a:ahLst/>
                  <a:cxnLst>
                    <a:cxn ang="0">
                      <a:pos x="0" y="2390"/>
                    </a:cxn>
                    <a:cxn ang="0">
                      <a:pos x="288" y="2321"/>
                    </a:cxn>
                    <a:cxn ang="0">
                      <a:pos x="968" y="1975"/>
                    </a:cxn>
                    <a:cxn ang="0">
                      <a:pos x="1498" y="1457"/>
                    </a:cxn>
                    <a:cxn ang="0">
                      <a:pos x="2039" y="1157"/>
                    </a:cxn>
                    <a:cxn ang="0">
                      <a:pos x="2926" y="973"/>
                    </a:cxn>
                    <a:cxn ang="0">
                      <a:pos x="3525" y="789"/>
                    </a:cxn>
                    <a:cxn ang="0">
                      <a:pos x="4032" y="340"/>
                    </a:cxn>
                    <a:cxn ang="0">
                      <a:pos x="5011" y="52"/>
                    </a:cxn>
                    <a:cxn ang="0">
                      <a:pos x="5161" y="28"/>
                    </a:cxn>
                  </a:cxnLst>
                  <a:rect l="0" t="0" r="r" b="b"/>
                  <a:pathLst>
                    <a:path w="5199" h="2390">
                      <a:moveTo>
                        <a:pt x="0" y="2390"/>
                      </a:moveTo>
                      <a:cubicBezTo>
                        <a:pt x="63" y="2390"/>
                        <a:pt x="127" y="2390"/>
                        <a:pt x="288" y="2321"/>
                      </a:cubicBezTo>
                      <a:cubicBezTo>
                        <a:pt x="449" y="2252"/>
                        <a:pt x="766" y="2119"/>
                        <a:pt x="968" y="1975"/>
                      </a:cubicBezTo>
                      <a:cubicBezTo>
                        <a:pt x="1170" y="1831"/>
                        <a:pt x="1319" y="1593"/>
                        <a:pt x="1498" y="1457"/>
                      </a:cubicBezTo>
                      <a:cubicBezTo>
                        <a:pt x="1677" y="1321"/>
                        <a:pt x="1801" y="1238"/>
                        <a:pt x="2039" y="1157"/>
                      </a:cubicBezTo>
                      <a:cubicBezTo>
                        <a:pt x="2277" y="1076"/>
                        <a:pt x="2678" y="1034"/>
                        <a:pt x="2926" y="973"/>
                      </a:cubicBezTo>
                      <a:cubicBezTo>
                        <a:pt x="3174" y="912"/>
                        <a:pt x="3341" y="894"/>
                        <a:pt x="3525" y="789"/>
                      </a:cubicBezTo>
                      <a:cubicBezTo>
                        <a:pt x="3709" y="684"/>
                        <a:pt x="3784" y="463"/>
                        <a:pt x="4032" y="340"/>
                      </a:cubicBezTo>
                      <a:cubicBezTo>
                        <a:pt x="4280" y="217"/>
                        <a:pt x="4823" y="104"/>
                        <a:pt x="5011" y="52"/>
                      </a:cubicBezTo>
                      <a:cubicBezTo>
                        <a:pt x="5199" y="0"/>
                        <a:pt x="5180" y="14"/>
                        <a:pt x="5161" y="28"/>
                      </a:cubicBezTo>
                    </a:path>
                  </a:pathLst>
                </a:custGeom>
                <a:noFill/>
                <a:ln w="10160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cxnSp>
              <p:nvCxnSpPr>
                <p:cNvPr id="6152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1889" y="4078"/>
                  <a:ext cx="5199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53" name="AutoShape 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889" y="1440"/>
                  <a:ext cx="0" cy="2638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7172" name="AutoShape 4"/>
              <p:cNvCxnSpPr>
                <a:cxnSpLocks noChangeShapeType="1"/>
              </p:cNvCxnSpPr>
              <p:nvPr/>
            </p:nvCxnSpPr>
            <p:spPr bwMode="auto">
              <a:xfrm flipV="1">
                <a:off x="1331640" y="4824683"/>
                <a:ext cx="2559470" cy="764557"/>
              </a:xfrm>
              <a:prstGeom prst="bentConnector3">
                <a:avLst>
                  <a:gd name="adj1" fmla="val 50000"/>
                </a:avLst>
              </a:prstGeom>
              <a:noFill/>
              <a:ln w="57150">
                <a:solidFill>
                  <a:srgbClr val="0070C0"/>
                </a:solidFill>
                <a:miter lim="800000"/>
                <a:headEnd/>
                <a:tailEnd/>
              </a:ln>
            </p:spPr>
          </p:cxnSp>
          <p:cxnSp>
            <p:nvCxnSpPr>
              <p:cNvPr id="7173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3187318" y="4193556"/>
                <a:ext cx="2559470" cy="631126"/>
              </a:xfrm>
              <a:prstGeom prst="bentConnector3">
                <a:avLst>
                  <a:gd name="adj1" fmla="val 31561"/>
                </a:avLst>
              </a:prstGeom>
              <a:noFill/>
              <a:ln w="57150">
                <a:solidFill>
                  <a:srgbClr val="0070C0"/>
                </a:solidFill>
                <a:miter lim="800000"/>
                <a:headEnd/>
                <a:tailEnd/>
              </a:ln>
            </p:spPr>
          </p:cxnSp>
          <p:cxnSp>
            <p:nvCxnSpPr>
              <p:cNvPr id="53" name="Elbow Connector 52"/>
              <p:cNvCxnSpPr/>
              <p:nvPr/>
            </p:nvCxnSpPr>
            <p:spPr>
              <a:xfrm rot="5400000" flipH="1" flipV="1">
                <a:off x="5508104" y="3429000"/>
                <a:ext cx="1008112" cy="576064"/>
              </a:xfrm>
              <a:prstGeom prst="bentConnector3">
                <a:avLst>
                  <a:gd name="adj1" fmla="val 3185"/>
                </a:avLst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3131840" y="4356370"/>
              <a:ext cx="3600400" cy="1448894"/>
              <a:chOff x="3131840" y="4365105"/>
              <a:chExt cx="3600400" cy="1448894"/>
            </a:xfrm>
          </p:grpSpPr>
          <p:sp>
            <p:nvSpPr>
              <p:cNvPr id="7175" name="Text Box 7"/>
              <p:cNvSpPr txBox="1">
                <a:spLocks noChangeArrowheads="1"/>
              </p:cNvSpPr>
              <p:nvPr/>
            </p:nvSpPr>
            <p:spPr bwMode="auto">
              <a:xfrm>
                <a:off x="3131840" y="5229201"/>
                <a:ext cx="3600400" cy="584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Long periods of equilibrium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176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3563888" y="4869160"/>
                <a:ext cx="4043" cy="442961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5220072" y="4365105"/>
                <a:ext cx="4043" cy="936103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30" name="Group 29"/>
          <p:cNvGrpSpPr/>
          <p:nvPr/>
        </p:nvGrpSpPr>
        <p:grpSpPr>
          <a:xfrm>
            <a:off x="611560" y="1988840"/>
            <a:ext cx="8136904" cy="2736304"/>
            <a:chOff x="611560" y="1988840"/>
            <a:chExt cx="8136904" cy="2736304"/>
          </a:xfrm>
        </p:grpSpPr>
        <p:grpSp>
          <p:nvGrpSpPr>
            <p:cNvPr id="79" name="Group 78"/>
            <p:cNvGrpSpPr/>
            <p:nvPr/>
          </p:nvGrpSpPr>
          <p:grpSpPr>
            <a:xfrm>
              <a:off x="4211960" y="3420864"/>
              <a:ext cx="4536504" cy="1304280"/>
              <a:chOff x="4211960" y="3429000"/>
              <a:chExt cx="4536504" cy="1304280"/>
            </a:xfrm>
          </p:grpSpPr>
          <p:sp>
            <p:nvSpPr>
              <p:cNvPr id="7178" name="Text Box 10"/>
              <p:cNvSpPr txBox="1">
                <a:spLocks noChangeArrowheads="1"/>
              </p:cNvSpPr>
              <p:nvPr/>
            </p:nvSpPr>
            <p:spPr bwMode="auto">
              <a:xfrm>
                <a:off x="6588224" y="3429000"/>
                <a:ext cx="2160240" cy="1304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itchFamily="34" charset="0"/>
                    <a:cs typeface="Arial" pitchFamily="34" charset="0"/>
                  </a:rPr>
                  <a:t>Short revolutionary periods of</a:t>
                </a:r>
                <a:r>
                  <a: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itchFamily="34" charset="0"/>
                    <a:cs typeface="Arial" pitchFamily="34" charset="0"/>
                  </a:rPr>
                  <a:t>radical discontinuous</a:t>
                </a:r>
                <a:r>
                  <a: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itchFamily="34" charset="0"/>
                    <a:cs typeface="Arial" pitchFamily="34" charset="0"/>
                  </a:rPr>
                  <a:t>change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179" name="AutoShape 11"/>
              <p:cNvCxnSpPr>
                <a:cxnSpLocks noChangeShapeType="1"/>
              </p:cNvCxnSpPr>
              <p:nvPr/>
            </p:nvCxnSpPr>
            <p:spPr bwMode="auto">
              <a:xfrm flipH="1">
                <a:off x="6444210" y="3437136"/>
                <a:ext cx="720078" cy="0"/>
              </a:xfrm>
              <a:prstGeom prst="straightConnector1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5" name="AutoShape 11"/>
              <p:cNvCxnSpPr>
                <a:cxnSpLocks noChangeShapeType="1"/>
              </p:cNvCxnSpPr>
              <p:nvPr/>
            </p:nvCxnSpPr>
            <p:spPr bwMode="auto">
              <a:xfrm flipH="1">
                <a:off x="4211960" y="4653136"/>
                <a:ext cx="2160238" cy="0"/>
              </a:xfrm>
              <a:prstGeom prst="straightConnector1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" name="TextBox 26"/>
            <p:cNvSpPr txBox="1"/>
            <p:nvPr/>
          </p:nvSpPr>
          <p:spPr>
            <a:xfrm>
              <a:off x="611560" y="1988840"/>
              <a:ext cx="77768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	</a:t>
              </a:r>
              <a:r>
                <a:rPr lang="en-US" sz="2000" dirty="0" smtClean="0"/>
                <a:t>and periods of revolution, in which these deep structures are fundamentally altered.</a:t>
              </a:r>
              <a:endParaRPr lang="en-GB" dirty="0"/>
            </a:p>
          </p:txBody>
        </p:sp>
      </p:grpSp>
      <p:sp>
        <p:nvSpPr>
          <p:cNvPr id="3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6984776" cy="365125"/>
          </a:xfrm>
        </p:spPr>
        <p:txBody>
          <a:bodyPr/>
          <a:lstStyle/>
          <a:p>
            <a:pPr algn="l"/>
            <a:r>
              <a:rPr lang="en-GB" dirty="0" smtClean="0"/>
              <a:t>© John Hayes (2014),  </a:t>
            </a:r>
            <a:r>
              <a:rPr lang="en-GB" i="1" dirty="0" smtClean="0"/>
              <a:t>The Theory and Practice of Change Management</a:t>
            </a:r>
            <a:r>
              <a:rPr lang="en-GB" dirty="0" smtClean="0"/>
              <a:t>, 4th ed.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611560" y="105273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</a:rPr>
              <a:t>Deep structures are the fundamental choices that determine an organization’s pattern of activity.</a:t>
            </a:r>
            <a:endParaRPr lang="en-GB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11560" y="26064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Deep structures</a:t>
            </a:r>
            <a:endParaRPr lang="en-GB" sz="2400" dirty="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057249" y="5130864"/>
            <a:ext cx="72151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/>
              <a:t>Deep structures act as forces for inertia that work to maintain the status </a:t>
            </a:r>
            <a:r>
              <a:rPr lang="en-GB" sz="2000" dirty="0" smtClean="0"/>
              <a:t>quo.</a:t>
            </a:r>
            <a:endParaRPr lang="en-GB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683568" y="3719934"/>
            <a:ext cx="8136904" cy="1384995"/>
            <a:chOff x="971600" y="3212976"/>
            <a:chExt cx="8136904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971600" y="3212976"/>
              <a:ext cx="8136904" cy="1384995"/>
              <a:chOff x="683568" y="3861048"/>
              <a:chExt cx="8136904" cy="138499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475656" y="3861048"/>
                <a:ext cx="734481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600" dirty="0" smtClean="0">
                  <a:latin typeface="Times New Roman" pitchFamily="18" charset="0"/>
                </a:endParaRPr>
              </a:p>
              <a:p>
                <a:r>
                  <a:rPr lang="en-GB" sz="2000" dirty="0" smtClean="0"/>
                  <a:t>The </a:t>
                </a:r>
                <a:r>
                  <a:rPr lang="en-GB" sz="2000" b="1" i="1" dirty="0" smtClean="0"/>
                  <a:t>rules of the game</a:t>
                </a:r>
                <a:r>
                  <a:rPr lang="en-GB" sz="2000" dirty="0" smtClean="0"/>
                  <a:t> represent deep structures – taken for granted and difficult to change</a:t>
                </a:r>
                <a:r>
                  <a:rPr lang="en-GB" sz="2000" dirty="0"/>
                  <a:t> </a:t>
                </a:r>
                <a:r>
                  <a:rPr lang="en-GB" sz="2000" dirty="0" smtClean="0"/>
                  <a:t>(keep everybody focused on football rather than alternative games).</a:t>
                </a:r>
              </a:p>
              <a:p>
                <a:endParaRPr lang="en-GB" dirty="0"/>
              </a:p>
            </p:txBody>
          </p:sp>
          <p:pic>
            <p:nvPicPr>
              <p:cNvPr id="16" name="grid-item_A_380" descr="http://macmillan.captureweb.co.uk/assets/thumbnails/2/3/831f8fd1827b5d132665b0a73d4ab738.jpg"/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3568" y="3861048"/>
                <a:ext cx="693043" cy="1047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1043608" y="4077072"/>
              <a:ext cx="510076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7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© GETTY</a:t>
              </a:r>
              <a:endParaRPr kumimoji="0" lang="en-GB" sz="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1560" y="1772816"/>
            <a:ext cx="7920880" cy="1878598"/>
            <a:chOff x="611560" y="1772816"/>
            <a:chExt cx="7920880" cy="1878598"/>
          </a:xfrm>
        </p:grpSpPr>
        <p:sp>
          <p:nvSpPr>
            <p:cNvPr id="15" name="TextBox 14"/>
            <p:cNvSpPr txBox="1"/>
            <p:nvPr/>
          </p:nvSpPr>
          <p:spPr>
            <a:xfrm>
              <a:off x="7812360" y="3316342"/>
              <a:ext cx="72008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 smtClean="0"/>
                <a:t>© </a:t>
              </a:r>
              <a:r>
                <a:rPr lang="en-GB" sz="600" dirty="0" err="1" smtClean="0"/>
                <a:t>ImageSource</a:t>
              </a:r>
              <a:endParaRPr lang="en-GB" sz="600" dirty="0" smtClean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11560" y="1772816"/>
              <a:ext cx="7733456" cy="1878598"/>
              <a:chOff x="539552" y="2132856"/>
              <a:chExt cx="7733456" cy="1878598"/>
            </a:xfrm>
          </p:grpSpPr>
          <p:sp>
            <p:nvSpPr>
              <p:cNvPr id="29" name="Text Box 3"/>
              <p:cNvSpPr txBox="1">
                <a:spLocks noChangeArrowheads="1"/>
              </p:cNvSpPr>
              <p:nvPr/>
            </p:nvSpPr>
            <p:spPr bwMode="auto">
              <a:xfrm>
                <a:off x="539552" y="2564904"/>
                <a:ext cx="5976664" cy="144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2000" dirty="0" smtClean="0"/>
                  <a:t>The </a:t>
                </a:r>
                <a:r>
                  <a:rPr lang="en-GB" sz="2000" b="1" i="1" dirty="0"/>
                  <a:t>game-in-play</a:t>
                </a:r>
                <a:r>
                  <a:rPr lang="en-GB" sz="2000" dirty="0"/>
                  <a:t> describes activity in periods of equilibrium when the coach and players can make changes that will affect team performance </a:t>
                </a:r>
                <a:endParaRPr lang="en-GB" sz="2000" dirty="0" smtClean="0"/>
              </a:p>
              <a:p>
                <a:r>
                  <a:rPr lang="en-GB" sz="2000" dirty="0" smtClean="0"/>
                  <a:t>(improve the way they play the football).</a:t>
                </a:r>
              </a:p>
              <a:p>
                <a:endParaRPr lang="en-US" sz="800" dirty="0">
                  <a:latin typeface="Times New Roman" pitchFamily="18" charset="0"/>
                </a:endParaRPr>
              </a:p>
            </p:txBody>
          </p:sp>
          <p:pic>
            <p:nvPicPr>
              <p:cNvPr id="8196" name="Picture 4" descr="http://macmillan.captureweb.co.uk/assets/thumbnails/291/3/b20f4ae0d132ec69e7c3037022310ca0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2492896"/>
                <a:ext cx="1828800" cy="1219200"/>
              </a:xfrm>
              <a:prstGeom prst="rect">
                <a:avLst/>
              </a:prstGeom>
              <a:noFill/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611560" y="2132856"/>
                <a:ext cx="748883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rgbClr val="FF3300"/>
                    </a:solidFill>
                    <a:latin typeface="+mj-lt"/>
                  </a:rPr>
                  <a:t>Football analogy</a:t>
                </a:r>
              </a:p>
              <a:p>
                <a:pPr algn="ctr"/>
                <a:endParaRPr lang="en-GB" dirty="0"/>
              </a:p>
            </p:txBody>
          </p:sp>
        </p:grpSp>
      </p:grp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6984776" cy="365125"/>
          </a:xfrm>
        </p:spPr>
        <p:txBody>
          <a:bodyPr/>
          <a:lstStyle/>
          <a:p>
            <a:pPr algn="l"/>
            <a:r>
              <a:rPr lang="en-GB" dirty="0" smtClean="0"/>
              <a:t>© John Hayes (2014),  </a:t>
            </a:r>
            <a:r>
              <a:rPr lang="en-GB" i="1" dirty="0" smtClean="0"/>
              <a:t>The Theory and Practice of Change Management</a:t>
            </a:r>
            <a:r>
              <a:rPr lang="en-GB" dirty="0" smtClean="0"/>
              <a:t>, 4th ed.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7452320" y="1844824"/>
            <a:ext cx="720080" cy="216024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804248" y="2060848"/>
            <a:ext cx="720080" cy="216024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611560" y="1196752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a game of football is played may change over the course of a match, but there is a consistency that is determined by the nature of the playing field and the rules of the </a:t>
            </a:r>
            <a:r>
              <a:rPr lang="en-US" sz="2000" dirty="0" smtClean="0"/>
              <a:t>game (the deep structures).</a:t>
            </a:r>
            <a:endParaRPr lang="en-GB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11560" y="260649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Equilibrium periods </a:t>
            </a:r>
            <a:r>
              <a:rPr lang="en-US" b="1" dirty="0" smtClean="0"/>
              <a:t>- </a:t>
            </a:r>
            <a:r>
              <a:rPr lang="en-US" dirty="0" smtClean="0"/>
              <a:t>focus is improving efficiency and </a:t>
            </a:r>
            <a:r>
              <a:rPr lang="en-US" b="1" dirty="0" smtClean="0"/>
              <a:t>doing things better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2636912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Forces for inertia include: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Cognitive biases that restrict </a:t>
            </a:r>
            <a:r>
              <a:rPr lang="en-US" sz="2000" dirty="0"/>
              <a:t>attention to thinking ‘within the frame</a:t>
            </a:r>
            <a:r>
              <a:rPr lang="en-US" sz="2000" dirty="0" smtClean="0"/>
              <a:t>’. </a:t>
            </a:r>
            <a:endParaRPr lang="en-US" sz="2000" dirty="0"/>
          </a:p>
          <a:p>
            <a:pPr lvl="1"/>
            <a:r>
              <a:rPr lang="en-US" sz="2000" dirty="0" smtClean="0"/>
              <a:t>People </a:t>
            </a:r>
            <a:r>
              <a:rPr lang="en-US" sz="2000" dirty="0"/>
              <a:t>fail to give sufficient attention to the possibility of </a:t>
            </a:r>
            <a:r>
              <a:rPr lang="en-US" sz="2000" b="1" dirty="0" smtClean="0"/>
              <a:t>doing </a:t>
            </a:r>
            <a:r>
              <a:rPr lang="en-US" sz="2000" b="1" dirty="0"/>
              <a:t>things differently or </a:t>
            </a:r>
            <a:r>
              <a:rPr lang="en-US" sz="2000" b="1" dirty="0" smtClean="0"/>
              <a:t>doing </a:t>
            </a:r>
            <a:r>
              <a:rPr lang="en-US" sz="2000" b="1" dirty="0"/>
              <a:t>different </a:t>
            </a:r>
            <a:r>
              <a:rPr lang="en-US" sz="2000" b="1" dirty="0" smtClean="0"/>
              <a:t>things.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4005064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Motivational barriers, often </a:t>
            </a:r>
            <a:r>
              <a:rPr lang="en-US" sz="2000" dirty="0"/>
              <a:t>related to </a:t>
            </a:r>
            <a:r>
              <a:rPr lang="en-US" sz="2000" dirty="0" smtClean="0"/>
              <a:t>increasing returns from doing more of the same and a </a:t>
            </a:r>
            <a:r>
              <a:rPr lang="en-US" sz="2000" dirty="0"/>
              <a:t>fear of </a:t>
            </a:r>
            <a:r>
              <a:rPr lang="en-US" sz="2000" dirty="0" smtClean="0"/>
              <a:t>loss, especially </a:t>
            </a:r>
            <a:r>
              <a:rPr lang="en-US" sz="2000" dirty="0"/>
              <a:t>with regard to the sunk </a:t>
            </a:r>
            <a:r>
              <a:rPr lang="en-US" sz="2000" dirty="0" smtClean="0"/>
              <a:t>costs (see </a:t>
            </a:r>
            <a:r>
              <a:rPr lang="en-US" sz="2000" dirty="0"/>
              <a:t>C</a:t>
            </a:r>
            <a:r>
              <a:rPr lang="en-US" sz="2000" dirty="0" smtClean="0"/>
              <a:t>hapter 1).</a:t>
            </a:r>
            <a:endParaRPr lang="en-GB" sz="2000" dirty="0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6444208" y="1484784"/>
            <a:ext cx="1863207" cy="1036095"/>
          </a:xfrm>
          <a:custGeom>
            <a:avLst/>
            <a:gdLst/>
            <a:ahLst/>
            <a:cxnLst>
              <a:cxn ang="0">
                <a:pos x="0" y="2390"/>
              </a:cxn>
              <a:cxn ang="0">
                <a:pos x="288" y="2321"/>
              </a:cxn>
              <a:cxn ang="0">
                <a:pos x="968" y="1975"/>
              </a:cxn>
              <a:cxn ang="0">
                <a:pos x="1498" y="1457"/>
              </a:cxn>
              <a:cxn ang="0">
                <a:pos x="2039" y="1157"/>
              </a:cxn>
              <a:cxn ang="0">
                <a:pos x="2926" y="973"/>
              </a:cxn>
              <a:cxn ang="0">
                <a:pos x="3525" y="789"/>
              </a:cxn>
              <a:cxn ang="0">
                <a:pos x="4032" y="340"/>
              </a:cxn>
              <a:cxn ang="0">
                <a:pos x="5011" y="52"/>
              </a:cxn>
              <a:cxn ang="0">
                <a:pos x="5161" y="28"/>
              </a:cxn>
            </a:cxnLst>
            <a:rect l="0" t="0" r="r" b="b"/>
            <a:pathLst>
              <a:path w="5199" h="2390">
                <a:moveTo>
                  <a:pt x="0" y="2390"/>
                </a:moveTo>
                <a:cubicBezTo>
                  <a:pt x="63" y="2390"/>
                  <a:pt x="127" y="2390"/>
                  <a:pt x="288" y="2321"/>
                </a:cubicBezTo>
                <a:cubicBezTo>
                  <a:pt x="449" y="2252"/>
                  <a:pt x="766" y="2119"/>
                  <a:pt x="968" y="1975"/>
                </a:cubicBezTo>
                <a:cubicBezTo>
                  <a:pt x="1170" y="1831"/>
                  <a:pt x="1319" y="1593"/>
                  <a:pt x="1498" y="1457"/>
                </a:cubicBezTo>
                <a:cubicBezTo>
                  <a:pt x="1677" y="1321"/>
                  <a:pt x="1801" y="1238"/>
                  <a:pt x="2039" y="1157"/>
                </a:cubicBezTo>
                <a:cubicBezTo>
                  <a:pt x="2277" y="1076"/>
                  <a:pt x="2678" y="1034"/>
                  <a:pt x="2926" y="973"/>
                </a:cubicBezTo>
                <a:cubicBezTo>
                  <a:pt x="3174" y="912"/>
                  <a:pt x="3341" y="894"/>
                  <a:pt x="3525" y="789"/>
                </a:cubicBezTo>
                <a:cubicBezTo>
                  <a:pt x="3709" y="684"/>
                  <a:pt x="3784" y="463"/>
                  <a:pt x="4032" y="340"/>
                </a:cubicBezTo>
                <a:cubicBezTo>
                  <a:pt x="4280" y="217"/>
                  <a:pt x="4823" y="104"/>
                  <a:pt x="5011" y="52"/>
                </a:cubicBezTo>
                <a:cubicBezTo>
                  <a:pt x="5199" y="0"/>
                  <a:pt x="5180" y="14"/>
                  <a:pt x="5161" y="28"/>
                </a:cubicBezTo>
              </a:path>
            </a:pathLst>
          </a:custGeom>
          <a:noFill/>
          <a:ln w="101600" cmpd="sng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6" name="AutoShape 4"/>
          <p:cNvCxnSpPr>
            <a:cxnSpLocks noChangeShapeType="1"/>
          </p:cNvCxnSpPr>
          <p:nvPr/>
        </p:nvCxnSpPr>
        <p:spPr bwMode="auto">
          <a:xfrm flipV="1">
            <a:off x="6448641" y="2182670"/>
            <a:ext cx="905678" cy="319266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cxnSp>
      <p:cxnSp>
        <p:nvCxnSpPr>
          <p:cNvPr id="17" name="AutoShape 5"/>
          <p:cNvCxnSpPr>
            <a:cxnSpLocks noChangeShapeType="1"/>
          </p:cNvCxnSpPr>
          <p:nvPr/>
        </p:nvCxnSpPr>
        <p:spPr bwMode="auto">
          <a:xfrm flipV="1">
            <a:off x="7105279" y="1919123"/>
            <a:ext cx="905678" cy="263548"/>
          </a:xfrm>
          <a:prstGeom prst="bentConnector3">
            <a:avLst>
              <a:gd name="adj1" fmla="val 31561"/>
            </a:avLst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cxnSp>
      <p:cxnSp>
        <p:nvCxnSpPr>
          <p:cNvPr id="18" name="Elbow Connector 17"/>
          <p:cNvCxnSpPr/>
          <p:nvPr/>
        </p:nvCxnSpPr>
        <p:spPr>
          <a:xfrm rot="5400000" flipH="1" flipV="1">
            <a:off x="7894374" y="1618213"/>
            <a:ext cx="420971" cy="203842"/>
          </a:xfrm>
          <a:prstGeom prst="bentConnector3">
            <a:avLst>
              <a:gd name="adj1" fmla="val 3185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6984776" cy="365125"/>
          </a:xfrm>
        </p:spPr>
        <p:txBody>
          <a:bodyPr/>
          <a:lstStyle/>
          <a:p>
            <a:pPr algn="l"/>
            <a:r>
              <a:rPr lang="en-GB" dirty="0" smtClean="0"/>
              <a:t>© John Hayes (2014),  </a:t>
            </a:r>
            <a:r>
              <a:rPr lang="en-GB" i="1" dirty="0" smtClean="0"/>
              <a:t>The Theory and Practice of Change Management</a:t>
            </a:r>
            <a:r>
              <a:rPr lang="en-GB" dirty="0" smtClean="0"/>
              <a:t>, 4th ed.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611560" y="1124744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Organizations </a:t>
            </a:r>
            <a:r>
              <a:rPr lang="en-US" sz="2000" dirty="0"/>
              <a:t>do not shift from one ‘kind of game’ to another through incremental steps. </a:t>
            </a:r>
            <a:endParaRPr lang="en-GB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11560" y="260649"/>
            <a:ext cx="76328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CC3300"/>
              </a:solidFill>
            </a:endParaRPr>
          </a:p>
          <a:p>
            <a:r>
              <a:rPr lang="en-US" sz="2800" b="1" dirty="0" smtClean="0"/>
              <a:t>Revolutionary periods</a:t>
            </a:r>
            <a:endParaRPr lang="en-GB" sz="24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611560" y="1797784"/>
            <a:ext cx="7920880" cy="1631216"/>
            <a:chOff x="611560" y="1797784"/>
            <a:chExt cx="7920880" cy="1631216"/>
          </a:xfrm>
        </p:grpSpPr>
        <p:sp>
          <p:nvSpPr>
            <p:cNvPr id="11" name="TextBox 10"/>
            <p:cNvSpPr txBox="1"/>
            <p:nvPr/>
          </p:nvSpPr>
          <p:spPr>
            <a:xfrm>
              <a:off x="611560" y="1797784"/>
              <a:ext cx="583264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Inertia </a:t>
              </a:r>
              <a:r>
                <a:rPr lang="en-US" sz="2000" dirty="0" smtClean="0"/>
                <a:t>and deep structures maintain </a:t>
              </a:r>
              <a:r>
                <a:rPr lang="en-US" sz="2000" dirty="0"/>
                <a:t>the state </a:t>
              </a:r>
              <a:r>
                <a:rPr lang="en-US" sz="2000" dirty="0" smtClean="0"/>
                <a:t> of equilibrium </a:t>
              </a:r>
              <a:r>
                <a:rPr lang="en-US" sz="2000" dirty="0"/>
                <a:t>until misalignment </a:t>
              </a:r>
              <a:r>
                <a:rPr lang="en-US" sz="2000" dirty="0" smtClean="0"/>
                <a:t>reaches </a:t>
              </a:r>
              <a:r>
                <a:rPr lang="en-US" sz="2000" dirty="0"/>
                <a:t>the point where </a:t>
              </a:r>
              <a:r>
                <a:rPr lang="en-US" sz="2000" dirty="0" smtClean="0"/>
                <a:t>the </a:t>
              </a:r>
              <a:r>
                <a:rPr lang="en-US" sz="2000" dirty="0"/>
                <a:t>only way forward is for the organization to transform </a:t>
              </a:r>
              <a:r>
                <a:rPr lang="en-US" sz="2000" dirty="0" smtClean="0"/>
                <a:t>itself via an episodes </a:t>
              </a:r>
              <a:r>
                <a:rPr lang="en-US" sz="2000" dirty="0"/>
                <a:t>of revolutionary </a:t>
              </a:r>
              <a:r>
                <a:rPr lang="en-US" sz="2000" dirty="0" smtClean="0"/>
                <a:t>change.</a:t>
              </a:r>
              <a:endParaRPr lang="en-GB" sz="2000" dirty="0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5868144" y="1797784"/>
              <a:ext cx="2664296" cy="1446550"/>
              <a:chOff x="5868144" y="1797784"/>
              <a:chExt cx="2664296" cy="1446550"/>
            </a:xfrm>
          </p:grpSpPr>
          <p:sp>
            <p:nvSpPr>
              <p:cNvPr id="18" name="Oval 17"/>
              <p:cNvSpPr/>
              <p:nvPr/>
            </p:nvSpPr>
            <p:spPr>
              <a:xfrm rot="5400000">
                <a:off x="6480212" y="2530061"/>
                <a:ext cx="720080" cy="216024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Freeform 7"/>
              <p:cNvSpPr>
                <a:spLocks/>
              </p:cNvSpPr>
              <p:nvPr/>
            </p:nvSpPr>
            <p:spPr bwMode="auto">
              <a:xfrm>
                <a:off x="6300192" y="1797784"/>
                <a:ext cx="1863207" cy="1036095"/>
              </a:xfrm>
              <a:custGeom>
                <a:avLst/>
                <a:gdLst/>
                <a:ahLst/>
                <a:cxnLst>
                  <a:cxn ang="0">
                    <a:pos x="0" y="2390"/>
                  </a:cxn>
                  <a:cxn ang="0">
                    <a:pos x="288" y="2321"/>
                  </a:cxn>
                  <a:cxn ang="0">
                    <a:pos x="968" y="1975"/>
                  </a:cxn>
                  <a:cxn ang="0">
                    <a:pos x="1498" y="1457"/>
                  </a:cxn>
                  <a:cxn ang="0">
                    <a:pos x="2039" y="1157"/>
                  </a:cxn>
                  <a:cxn ang="0">
                    <a:pos x="2926" y="973"/>
                  </a:cxn>
                  <a:cxn ang="0">
                    <a:pos x="3525" y="789"/>
                  </a:cxn>
                  <a:cxn ang="0">
                    <a:pos x="4032" y="340"/>
                  </a:cxn>
                  <a:cxn ang="0">
                    <a:pos x="5011" y="52"/>
                  </a:cxn>
                  <a:cxn ang="0">
                    <a:pos x="5161" y="28"/>
                  </a:cxn>
                </a:cxnLst>
                <a:rect l="0" t="0" r="r" b="b"/>
                <a:pathLst>
                  <a:path w="5199" h="2390">
                    <a:moveTo>
                      <a:pt x="0" y="2390"/>
                    </a:moveTo>
                    <a:cubicBezTo>
                      <a:pt x="63" y="2390"/>
                      <a:pt x="127" y="2390"/>
                      <a:pt x="288" y="2321"/>
                    </a:cubicBezTo>
                    <a:cubicBezTo>
                      <a:pt x="449" y="2252"/>
                      <a:pt x="766" y="2119"/>
                      <a:pt x="968" y="1975"/>
                    </a:cubicBezTo>
                    <a:cubicBezTo>
                      <a:pt x="1170" y="1831"/>
                      <a:pt x="1319" y="1593"/>
                      <a:pt x="1498" y="1457"/>
                    </a:cubicBezTo>
                    <a:cubicBezTo>
                      <a:pt x="1677" y="1321"/>
                      <a:pt x="1801" y="1238"/>
                      <a:pt x="2039" y="1157"/>
                    </a:cubicBezTo>
                    <a:cubicBezTo>
                      <a:pt x="2277" y="1076"/>
                      <a:pt x="2678" y="1034"/>
                      <a:pt x="2926" y="973"/>
                    </a:cubicBezTo>
                    <a:cubicBezTo>
                      <a:pt x="3174" y="912"/>
                      <a:pt x="3341" y="894"/>
                      <a:pt x="3525" y="789"/>
                    </a:cubicBezTo>
                    <a:cubicBezTo>
                      <a:pt x="3709" y="684"/>
                      <a:pt x="3784" y="463"/>
                      <a:pt x="4032" y="340"/>
                    </a:cubicBezTo>
                    <a:cubicBezTo>
                      <a:pt x="4280" y="217"/>
                      <a:pt x="4823" y="104"/>
                      <a:pt x="5011" y="52"/>
                    </a:cubicBezTo>
                    <a:cubicBezTo>
                      <a:pt x="5199" y="0"/>
                      <a:pt x="5180" y="14"/>
                      <a:pt x="5161" y="28"/>
                    </a:cubicBezTo>
                  </a:path>
                </a:pathLst>
              </a:custGeom>
              <a:noFill/>
              <a:ln w="1016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6876256" y="2494057"/>
                <a:ext cx="0" cy="36004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6372200" y="2805896"/>
                <a:ext cx="504056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5868144" y="2998113"/>
                <a:ext cx="9361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smtClean="0"/>
                  <a:t>misalignment</a:t>
                </a:r>
                <a:endParaRPr lang="en-GB" sz="1000" dirty="0"/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 flipV="1">
                <a:off x="6516216" y="2852937"/>
                <a:ext cx="400412" cy="2160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7164288" y="2854098"/>
                <a:ext cx="136815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smtClean="0"/>
                  <a:t>Revolutionary change</a:t>
                </a:r>
                <a:endParaRPr lang="en-GB" sz="1000" dirty="0"/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 flipH="1" flipV="1">
                <a:off x="7020272" y="2710081"/>
                <a:ext cx="648072" cy="14401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/>
          <p:cNvGrpSpPr/>
          <p:nvPr/>
        </p:nvGrpSpPr>
        <p:grpSpPr>
          <a:xfrm>
            <a:off x="611560" y="1844824"/>
            <a:ext cx="8064896" cy="2579514"/>
            <a:chOff x="611560" y="1844824"/>
            <a:chExt cx="8064896" cy="2579514"/>
          </a:xfrm>
        </p:grpSpPr>
        <p:sp>
          <p:nvSpPr>
            <p:cNvPr id="15" name="TextBox 14"/>
            <p:cNvSpPr txBox="1"/>
            <p:nvPr/>
          </p:nvSpPr>
          <p:spPr>
            <a:xfrm>
              <a:off x="611560" y="3501008"/>
              <a:ext cx="80648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This episode of revolutionary </a:t>
              </a:r>
              <a:r>
                <a:rPr lang="en-US" dirty="0"/>
                <a:t>change </a:t>
              </a:r>
              <a:r>
                <a:rPr lang="en-US" dirty="0" smtClean="0"/>
                <a:t>realigns the organization with the external environment but, </a:t>
              </a:r>
              <a:r>
                <a:rPr lang="en-US" dirty="0"/>
                <a:t>because of </a:t>
              </a:r>
              <a:r>
                <a:rPr lang="en-US" dirty="0" smtClean="0"/>
                <a:t>forces that </a:t>
              </a:r>
              <a:r>
                <a:rPr lang="en-US" dirty="0"/>
                <a:t>inhibit continuous adaptation, </a:t>
              </a:r>
              <a:r>
                <a:rPr lang="en-US" dirty="0" smtClean="0"/>
                <a:t>the state of alignment is short lived.  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6156176" y="1844824"/>
              <a:ext cx="864096" cy="648072"/>
              <a:chOff x="6228184" y="1807081"/>
              <a:chExt cx="864096" cy="64807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228184" y="1807081"/>
                <a:ext cx="86409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smtClean="0"/>
                  <a:t>realignment</a:t>
                </a:r>
                <a:endParaRPr lang="en-GB" sz="1000" dirty="0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6588224" y="2023105"/>
                <a:ext cx="360040" cy="43204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/>
          <p:cNvGrpSpPr/>
          <p:nvPr/>
        </p:nvGrpSpPr>
        <p:grpSpPr>
          <a:xfrm>
            <a:off x="683568" y="1700808"/>
            <a:ext cx="8208912" cy="3960440"/>
            <a:chOff x="683568" y="1700808"/>
            <a:chExt cx="8208912" cy="3960440"/>
          </a:xfrm>
        </p:grpSpPr>
        <p:sp>
          <p:nvSpPr>
            <p:cNvPr id="26" name="TextBox 25"/>
            <p:cNvSpPr txBox="1"/>
            <p:nvPr/>
          </p:nvSpPr>
          <p:spPr>
            <a:xfrm>
              <a:off x="683568" y="4460919"/>
              <a:ext cx="82089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revolutionary episode is followed by another period of relative stability that triggers yet another episode of revolutionary change, and the process continues to unfold as a process of punctuated equilibrium.</a:t>
              </a:r>
              <a:endParaRPr lang="en-GB" dirty="0" smtClean="0"/>
            </a:p>
            <a:p>
              <a:endParaRPr lang="en-GB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876256" y="1700808"/>
              <a:ext cx="1296144" cy="927720"/>
              <a:chOff x="9828584" y="1709192"/>
              <a:chExt cx="1296144" cy="927720"/>
            </a:xfrm>
          </p:grpSpPr>
          <p:sp>
            <p:nvSpPr>
              <p:cNvPr id="27" name="Oval 26"/>
              <p:cNvSpPr/>
              <p:nvPr/>
            </p:nvSpPr>
            <p:spPr>
              <a:xfrm rot="5400000">
                <a:off x="10656676" y="1961220"/>
                <a:ext cx="720080" cy="216024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 rot="5400000">
                <a:off x="10088995" y="2177244"/>
                <a:ext cx="711696" cy="207640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2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9828584" y="2204864"/>
                <a:ext cx="1224136" cy="285742"/>
              </a:xfrm>
              <a:prstGeom prst="bentConnector3">
                <a:avLst>
                  <a:gd name="adj1" fmla="val 50000"/>
                </a:avLst>
              </a:prstGeom>
              <a:noFill/>
              <a:ln w="57150">
                <a:solidFill>
                  <a:srgbClr val="0070C0"/>
                </a:solidFill>
                <a:miter lim="800000"/>
                <a:headEnd/>
                <a:tailEnd/>
              </a:ln>
            </p:spPr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1052720" y="1844824"/>
                <a:ext cx="0" cy="36004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6984776" cy="365125"/>
          </a:xfrm>
        </p:spPr>
        <p:txBody>
          <a:bodyPr/>
          <a:lstStyle/>
          <a:p>
            <a:pPr algn="l"/>
            <a:r>
              <a:rPr lang="en-GB" dirty="0" smtClean="0"/>
              <a:t>© John Hayes (2014),  </a:t>
            </a:r>
            <a:r>
              <a:rPr lang="en-GB" i="1" dirty="0" smtClean="0"/>
              <a:t>The Theory and Practice of Change Management</a:t>
            </a:r>
            <a:r>
              <a:rPr lang="en-GB" dirty="0" smtClean="0"/>
              <a:t>, 4th ed.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7F91-D775-4903-96C8-1AD582E89202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11560" y="40466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possibility of anticipating the need to change</a:t>
            </a:r>
            <a:endParaRPr lang="en-GB" sz="2400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611560" y="3933056"/>
            <a:ext cx="7682218" cy="1714344"/>
            <a:chOff x="611560" y="3933056"/>
            <a:chExt cx="7682218" cy="1714344"/>
          </a:xfrm>
        </p:grpSpPr>
        <p:sp>
          <p:nvSpPr>
            <p:cNvPr id="11" name="TextBox 10"/>
            <p:cNvSpPr txBox="1"/>
            <p:nvPr/>
          </p:nvSpPr>
          <p:spPr>
            <a:xfrm>
              <a:off x="611560" y="3933056"/>
              <a:ext cx="35283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They can, but only by making the organisation continuously adaptive over the longer term.  </a:t>
              </a:r>
              <a:endParaRPr lang="en-US" sz="2000" dirty="0" smtClean="0"/>
            </a:p>
          </p:txBody>
        </p:sp>
        <p:grpSp>
          <p:nvGrpSpPr>
            <p:cNvPr id="76" name="Group 5"/>
            <p:cNvGrpSpPr>
              <a:grpSpLocks/>
            </p:cNvGrpSpPr>
            <p:nvPr/>
          </p:nvGrpSpPr>
          <p:grpSpPr bwMode="auto">
            <a:xfrm>
              <a:off x="5148064" y="4077072"/>
              <a:ext cx="3145714" cy="1570328"/>
              <a:chOff x="1889" y="1328"/>
              <a:chExt cx="5199" cy="2750"/>
            </a:xfrm>
          </p:grpSpPr>
          <p:grpSp>
            <p:nvGrpSpPr>
              <p:cNvPr id="81" name="Group 6"/>
              <p:cNvGrpSpPr>
                <a:grpSpLocks/>
              </p:cNvGrpSpPr>
              <p:nvPr/>
            </p:nvGrpSpPr>
            <p:grpSpPr bwMode="auto">
              <a:xfrm>
                <a:off x="1889" y="1328"/>
                <a:ext cx="5199" cy="2750"/>
                <a:chOff x="1889" y="1328"/>
                <a:chExt cx="5199" cy="2750"/>
              </a:xfrm>
            </p:grpSpPr>
            <p:sp>
              <p:nvSpPr>
                <p:cNvPr id="101" name="Freeform 7"/>
                <p:cNvSpPr>
                  <a:spLocks/>
                </p:cNvSpPr>
                <p:nvPr/>
              </p:nvSpPr>
              <p:spPr bwMode="auto">
                <a:xfrm>
                  <a:off x="1889" y="1328"/>
                  <a:ext cx="5023" cy="2505"/>
                </a:xfrm>
                <a:custGeom>
                  <a:avLst/>
                  <a:gdLst/>
                  <a:ahLst/>
                  <a:cxnLst>
                    <a:cxn ang="0">
                      <a:pos x="0" y="2390"/>
                    </a:cxn>
                    <a:cxn ang="0">
                      <a:pos x="288" y="2321"/>
                    </a:cxn>
                    <a:cxn ang="0">
                      <a:pos x="968" y="1975"/>
                    </a:cxn>
                    <a:cxn ang="0">
                      <a:pos x="1498" y="1457"/>
                    </a:cxn>
                    <a:cxn ang="0">
                      <a:pos x="2039" y="1157"/>
                    </a:cxn>
                    <a:cxn ang="0">
                      <a:pos x="2926" y="973"/>
                    </a:cxn>
                    <a:cxn ang="0">
                      <a:pos x="3525" y="789"/>
                    </a:cxn>
                    <a:cxn ang="0">
                      <a:pos x="4032" y="340"/>
                    </a:cxn>
                    <a:cxn ang="0">
                      <a:pos x="5011" y="52"/>
                    </a:cxn>
                    <a:cxn ang="0">
                      <a:pos x="5161" y="28"/>
                    </a:cxn>
                  </a:cxnLst>
                  <a:rect l="0" t="0" r="r" b="b"/>
                  <a:pathLst>
                    <a:path w="5199" h="2390">
                      <a:moveTo>
                        <a:pt x="0" y="2390"/>
                      </a:moveTo>
                      <a:cubicBezTo>
                        <a:pt x="63" y="2390"/>
                        <a:pt x="127" y="2390"/>
                        <a:pt x="288" y="2321"/>
                      </a:cubicBezTo>
                      <a:cubicBezTo>
                        <a:pt x="449" y="2252"/>
                        <a:pt x="766" y="2119"/>
                        <a:pt x="968" y="1975"/>
                      </a:cubicBezTo>
                      <a:cubicBezTo>
                        <a:pt x="1170" y="1831"/>
                        <a:pt x="1319" y="1593"/>
                        <a:pt x="1498" y="1457"/>
                      </a:cubicBezTo>
                      <a:cubicBezTo>
                        <a:pt x="1677" y="1321"/>
                        <a:pt x="1801" y="1238"/>
                        <a:pt x="2039" y="1157"/>
                      </a:cubicBezTo>
                      <a:cubicBezTo>
                        <a:pt x="2277" y="1076"/>
                        <a:pt x="2678" y="1034"/>
                        <a:pt x="2926" y="973"/>
                      </a:cubicBezTo>
                      <a:cubicBezTo>
                        <a:pt x="3174" y="912"/>
                        <a:pt x="3341" y="894"/>
                        <a:pt x="3525" y="789"/>
                      </a:cubicBezTo>
                      <a:cubicBezTo>
                        <a:pt x="3709" y="684"/>
                        <a:pt x="3784" y="463"/>
                        <a:pt x="4032" y="340"/>
                      </a:cubicBezTo>
                      <a:cubicBezTo>
                        <a:pt x="4280" y="217"/>
                        <a:pt x="4823" y="104"/>
                        <a:pt x="5011" y="52"/>
                      </a:cubicBezTo>
                      <a:cubicBezTo>
                        <a:pt x="5199" y="0"/>
                        <a:pt x="5180" y="14"/>
                        <a:pt x="5161" y="28"/>
                      </a:cubicBezTo>
                    </a:path>
                  </a:pathLst>
                </a:custGeom>
                <a:noFill/>
                <a:ln w="10160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cxnSp>
              <p:nvCxnSpPr>
                <p:cNvPr id="102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1889" y="4078"/>
                  <a:ext cx="5199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" name="AutoShape 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889" y="1440"/>
                  <a:ext cx="0" cy="2638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82" name="Group 10"/>
              <p:cNvGrpSpPr>
                <a:grpSpLocks/>
              </p:cNvGrpSpPr>
              <p:nvPr/>
            </p:nvGrpSpPr>
            <p:grpSpPr bwMode="auto">
              <a:xfrm>
                <a:off x="1992" y="1387"/>
                <a:ext cx="4843" cy="2446"/>
                <a:chOff x="1980" y="887"/>
                <a:chExt cx="4843" cy="2446"/>
              </a:xfrm>
            </p:grpSpPr>
            <p:cxnSp>
              <p:nvCxnSpPr>
                <p:cNvPr id="83" name="AutoShape 11"/>
                <p:cNvCxnSpPr>
                  <a:cxnSpLocks noChangeShapeType="1"/>
                </p:cNvCxnSpPr>
                <p:nvPr/>
              </p:nvCxnSpPr>
              <p:spPr bwMode="auto">
                <a:xfrm flipV="1">
                  <a:off x="5294" y="1573"/>
                  <a:ext cx="240" cy="104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84" name="AutoShape 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3900" y="1993"/>
                  <a:ext cx="267" cy="69"/>
                </a:xfrm>
                <a:prstGeom prst="bentConnector3">
                  <a:avLst>
                    <a:gd name="adj1" fmla="val 49815"/>
                  </a:avLst>
                </a:prstGeom>
                <a:noFill/>
                <a:ln w="381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cxnSp>
            <p:grpSp>
              <p:nvGrpSpPr>
                <p:cNvPr id="85" name="Group 13"/>
                <p:cNvGrpSpPr>
                  <a:grpSpLocks/>
                </p:cNvGrpSpPr>
                <p:nvPr/>
              </p:nvGrpSpPr>
              <p:grpSpPr bwMode="auto">
                <a:xfrm>
                  <a:off x="1980" y="887"/>
                  <a:ext cx="4843" cy="2446"/>
                  <a:chOff x="2004" y="1271"/>
                  <a:chExt cx="4843" cy="2446"/>
                </a:xfrm>
              </p:grpSpPr>
              <p:cxnSp>
                <p:nvCxnSpPr>
                  <p:cNvPr id="86" name="AutoShape 1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164" y="2269"/>
                    <a:ext cx="507" cy="10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87" name="AutoShape 1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798" y="1532"/>
                    <a:ext cx="315" cy="92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88" name="AutoShape 1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535" y="2442"/>
                    <a:ext cx="416" cy="231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89" name="AutoShape 1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326" y="2673"/>
                    <a:ext cx="289" cy="18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90" name="AutoShape 18"/>
                  <p:cNvCxnSpPr>
                    <a:cxnSpLocks noChangeShapeType="1"/>
                  </p:cNvCxnSpPr>
                  <p:nvPr/>
                </p:nvCxnSpPr>
                <p:spPr bwMode="auto">
                  <a:xfrm rot="16200000">
                    <a:off x="3081" y="2895"/>
                    <a:ext cx="276" cy="199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91" name="AutoShape 19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926" y="3152"/>
                    <a:ext cx="212" cy="17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92" name="AutoShape 2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678" y="3345"/>
                    <a:ext cx="267" cy="12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93" name="AutoShape 2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411" y="3469"/>
                    <a:ext cx="267" cy="12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94" name="AutoShape 2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004" y="3593"/>
                    <a:ext cx="407" cy="12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95" name="AutoShape 2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671" y="2165"/>
                    <a:ext cx="480" cy="10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96" name="AutoShape 2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178" y="2061"/>
                    <a:ext cx="240" cy="10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97" name="AutoShape 2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281" y="1271"/>
                    <a:ext cx="566" cy="157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98" name="AutoShape 2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029" y="1428"/>
                    <a:ext cx="240" cy="10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99" name="AutoShape 2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54" y="1853"/>
                    <a:ext cx="155" cy="10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100" name="AutoShape 28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5601" y="1656"/>
                    <a:ext cx="217" cy="177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</p:cxnSp>
            </p:grpSp>
          </p:grpSp>
        </p:grpSp>
      </p:grpSp>
      <p:grpSp>
        <p:nvGrpSpPr>
          <p:cNvPr id="114" name="Group 113"/>
          <p:cNvGrpSpPr/>
          <p:nvPr/>
        </p:nvGrpSpPr>
        <p:grpSpPr>
          <a:xfrm>
            <a:off x="611560" y="1268760"/>
            <a:ext cx="7848872" cy="1872208"/>
            <a:chOff x="611560" y="1268760"/>
            <a:chExt cx="7848872" cy="1872208"/>
          </a:xfrm>
        </p:grpSpPr>
        <p:sp>
          <p:nvSpPr>
            <p:cNvPr id="36" name="TextBox 35"/>
            <p:cNvSpPr txBox="1"/>
            <p:nvPr/>
          </p:nvSpPr>
          <p:spPr>
            <a:xfrm>
              <a:off x="611560" y="1344831"/>
              <a:ext cx="374441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Can organizations break out of this pattern of punctuated equilibrium and avoid the need for urgent transformational change?</a:t>
              </a:r>
              <a:endParaRPr lang="en-GB" sz="2000" dirty="0"/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5004048" y="1268760"/>
              <a:ext cx="3456384" cy="1872208"/>
              <a:chOff x="5004048" y="1700808"/>
              <a:chExt cx="3456384" cy="1656184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5076056" y="1700808"/>
                <a:ext cx="3312368" cy="1489387"/>
                <a:chOff x="4450622" y="1340768"/>
                <a:chExt cx="3526216" cy="1705411"/>
              </a:xfrm>
            </p:grpSpPr>
            <p:sp>
              <p:nvSpPr>
                <p:cNvPr id="29" name="Freeform 7"/>
                <p:cNvSpPr>
                  <a:spLocks/>
                </p:cNvSpPr>
                <p:nvPr/>
              </p:nvSpPr>
              <p:spPr bwMode="auto">
                <a:xfrm>
                  <a:off x="4450622" y="1340768"/>
                  <a:ext cx="3526216" cy="1705411"/>
                </a:xfrm>
                <a:custGeom>
                  <a:avLst/>
                  <a:gdLst/>
                  <a:ahLst/>
                  <a:cxnLst>
                    <a:cxn ang="0">
                      <a:pos x="0" y="2390"/>
                    </a:cxn>
                    <a:cxn ang="0">
                      <a:pos x="288" y="2321"/>
                    </a:cxn>
                    <a:cxn ang="0">
                      <a:pos x="968" y="1975"/>
                    </a:cxn>
                    <a:cxn ang="0">
                      <a:pos x="1498" y="1457"/>
                    </a:cxn>
                    <a:cxn ang="0">
                      <a:pos x="2039" y="1157"/>
                    </a:cxn>
                    <a:cxn ang="0">
                      <a:pos x="2926" y="973"/>
                    </a:cxn>
                    <a:cxn ang="0">
                      <a:pos x="3525" y="789"/>
                    </a:cxn>
                    <a:cxn ang="0">
                      <a:pos x="4032" y="340"/>
                    </a:cxn>
                    <a:cxn ang="0">
                      <a:pos x="5011" y="52"/>
                    </a:cxn>
                    <a:cxn ang="0">
                      <a:pos x="5161" y="28"/>
                    </a:cxn>
                  </a:cxnLst>
                  <a:rect l="0" t="0" r="r" b="b"/>
                  <a:pathLst>
                    <a:path w="5199" h="2390">
                      <a:moveTo>
                        <a:pt x="0" y="2390"/>
                      </a:moveTo>
                      <a:cubicBezTo>
                        <a:pt x="63" y="2390"/>
                        <a:pt x="127" y="2390"/>
                        <a:pt x="288" y="2321"/>
                      </a:cubicBezTo>
                      <a:cubicBezTo>
                        <a:pt x="449" y="2252"/>
                        <a:pt x="766" y="2119"/>
                        <a:pt x="968" y="1975"/>
                      </a:cubicBezTo>
                      <a:cubicBezTo>
                        <a:pt x="1170" y="1831"/>
                        <a:pt x="1319" y="1593"/>
                        <a:pt x="1498" y="1457"/>
                      </a:cubicBezTo>
                      <a:cubicBezTo>
                        <a:pt x="1677" y="1321"/>
                        <a:pt x="1801" y="1238"/>
                        <a:pt x="2039" y="1157"/>
                      </a:cubicBezTo>
                      <a:cubicBezTo>
                        <a:pt x="2277" y="1076"/>
                        <a:pt x="2678" y="1034"/>
                        <a:pt x="2926" y="973"/>
                      </a:cubicBezTo>
                      <a:cubicBezTo>
                        <a:pt x="3174" y="912"/>
                        <a:pt x="3341" y="894"/>
                        <a:pt x="3525" y="789"/>
                      </a:cubicBezTo>
                      <a:cubicBezTo>
                        <a:pt x="3709" y="684"/>
                        <a:pt x="3784" y="463"/>
                        <a:pt x="4032" y="340"/>
                      </a:cubicBezTo>
                      <a:cubicBezTo>
                        <a:pt x="4280" y="217"/>
                        <a:pt x="4823" y="104"/>
                        <a:pt x="5011" y="52"/>
                      </a:cubicBezTo>
                      <a:cubicBezTo>
                        <a:pt x="5199" y="0"/>
                        <a:pt x="5180" y="14"/>
                        <a:pt x="5161" y="28"/>
                      </a:cubicBezTo>
                    </a:path>
                  </a:pathLst>
                </a:custGeom>
                <a:noFill/>
                <a:ln w="10160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cxnSp>
              <p:nvCxnSpPr>
                <p:cNvPr id="25" name="AutoShape 4"/>
                <p:cNvCxnSpPr>
                  <a:cxnSpLocks noChangeShapeType="1"/>
                </p:cNvCxnSpPr>
                <p:nvPr/>
              </p:nvCxnSpPr>
              <p:spPr bwMode="auto">
                <a:xfrm flipV="1">
                  <a:off x="4595290" y="2489488"/>
                  <a:ext cx="1714042" cy="525511"/>
                </a:xfrm>
                <a:prstGeom prst="bentConnector3">
                  <a:avLst>
                    <a:gd name="adj1" fmla="val 50000"/>
                  </a:avLst>
                </a:prstGeom>
                <a:noFill/>
                <a:ln w="571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26" name="AutoShape 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838012" y="2055689"/>
                  <a:ext cx="1714042" cy="433799"/>
                </a:xfrm>
                <a:prstGeom prst="bentConnector3">
                  <a:avLst>
                    <a:gd name="adj1" fmla="val 31561"/>
                  </a:avLst>
                </a:prstGeom>
                <a:noFill/>
                <a:ln w="571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27" name="Elbow Connector 26"/>
                <p:cNvCxnSpPr/>
                <p:nvPr/>
              </p:nvCxnSpPr>
              <p:spPr>
                <a:xfrm rot="5400000" flipH="1" flipV="1">
                  <a:off x="7383312" y="1535263"/>
                  <a:ext cx="692917" cy="385782"/>
                </a:xfrm>
                <a:prstGeom prst="bentConnector3">
                  <a:avLst>
                    <a:gd name="adj1" fmla="val 3185"/>
                  </a:avLst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5" name="Straight Connector 104"/>
              <p:cNvCxnSpPr/>
              <p:nvPr/>
            </p:nvCxnSpPr>
            <p:spPr>
              <a:xfrm>
                <a:off x="5004048" y="1916832"/>
                <a:ext cx="0" cy="14401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5004048" y="3356992"/>
                <a:ext cx="34563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6984776" cy="365125"/>
          </a:xfrm>
        </p:spPr>
        <p:txBody>
          <a:bodyPr/>
          <a:lstStyle/>
          <a:p>
            <a:pPr algn="l"/>
            <a:r>
              <a:rPr lang="en-GB" dirty="0" smtClean="0"/>
              <a:t>© John Hayes (2014),  </a:t>
            </a:r>
            <a:r>
              <a:rPr lang="en-GB" i="1" dirty="0" smtClean="0"/>
              <a:t>The Theory and Practice of Change Management</a:t>
            </a:r>
            <a:r>
              <a:rPr lang="en-GB" dirty="0" smtClean="0"/>
              <a:t>, 4th ed.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1589</TotalTime>
  <Words>1352</Words>
  <Application>Microsoft Office PowerPoint</Application>
  <PresentationFormat>On-screen Show (4:3)</PresentationFormat>
  <Paragraphs>181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CG Times</vt:lpstr>
      <vt:lpstr>Garamond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LUBS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Patterns of change</dc:title>
  <dc:creator>John</dc:creator>
  <cp:lastModifiedBy>Faisal Aftab</cp:lastModifiedBy>
  <cp:revision>98</cp:revision>
  <dcterms:created xsi:type="dcterms:W3CDTF">2013-10-19T13:26:39Z</dcterms:created>
  <dcterms:modified xsi:type="dcterms:W3CDTF">2017-09-06T16:21:32Z</dcterms:modified>
</cp:coreProperties>
</file>