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1109950" cx="20317975"/>
  <p:notesSz cx="6858000" cy="9144000"/>
  <p:embeddedFontLst>
    <p:embeddedFont>
      <p:font typeface="DM Sans Medium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DM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22" Type="http://schemas.openxmlformats.org/officeDocument/2006/relationships/font" Target="fonts/DMSans-bold.fntdata"/><Relationship Id="rId10" Type="http://schemas.openxmlformats.org/officeDocument/2006/relationships/slide" Target="slides/slide6.xml"/><Relationship Id="rId21" Type="http://schemas.openxmlformats.org/officeDocument/2006/relationships/font" Target="fonts/DMSans-regular.fntdata"/><Relationship Id="rId13" Type="http://schemas.openxmlformats.org/officeDocument/2006/relationships/font" Target="fonts/DMSansMedium-regular.fntdata"/><Relationship Id="rId24" Type="http://schemas.openxmlformats.org/officeDocument/2006/relationships/font" Target="fonts/DMSans-boldItalic.fntdata"/><Relationship Id="rId12" Type="http://schemas.openxmlformats.org/officeDocument/2006/relationships/slide" Target="slides/slide8.xml"/><Relationship Id="rId23" Type="http://schemas.openxmlformats.org/officeDocument/2006/relationships/font" Target="fonts/DM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DMSansMedium-italic.fntdata"/><Relationship Id="rId14" Type="http://schemas.openxmlformats.org/officeDocument/2006/relationships/font" Target="fonts/DMSansMedium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DMSansMedium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93806" y="685800"/>
            <a:ext cx="627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aca4ab5977_0_0:notes"/>
          <p:cNvSpPr/>
          <p:nvPr>
            <p:ph idx="2" type="sldImg"/>
          </p:nvPr>
        </p:nvSpPr>
        <p:spPr>
          <a:xfrm>
            <a:off x="293806" y="685800"/>
            <a:ext cx="6271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aca4ab59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b03a48ab1_1_18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b03a48ab1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140f3a181_0_42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140f3a18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140f3a181_0_65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140f3a18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14ed10b27_2_52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14ed10b27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14ed10a58_0_44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14ed10a5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14ed10a58_0_53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14ed10a5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14ed10b27_2_123:notes"/>
          <p:cNvSpPr/>
          <p:nvPr>
            <p:ph idx="2" type="sldImg"/>
          </p:nvPr>
        </p:nvSpPr>
        <p:spPr>
          <a:xfrm>
            <a:off x="293807" y="685800"/>
            <a:ext cx="627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14ed10b27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626275" y="0"/>
            <a:ext cx="86916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267225" y="185535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692600" y="3743250"/>
            <a:ext cx="107082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9000"/>
              <a:buFont typeface="DM Sans"/>
              <a:buNone/>
              <a:defRPr b="1" sz="90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75" y="0"/>
            <a:ext cx="116262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8267225" y="185535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692600" y="3743250"/>
            <a:ext cx="107082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9401225"/>
            <a:ext cx="20318100" cy="17088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01000" y="9874825"/>
            <a:ext cx="1301403" cy="8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1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72999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692600" y="3743250"/>
            <a:ext cx="6009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2">
  <p:cSld name="BLANK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0" y="0"/>
            <a:ext cx="157926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692600" y="3743250"/>
            <a:ext cx="85215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3">
  <p:cSld name="BLANK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0" y="0"/>
            <a:ext cx="52701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692600" y="3743250"/>
            <a:ext cx="4143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DM Sans"/>
              <a:buNone/>
              <a:defRPr sz="7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BLANK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/>
          <p:nvPr/>
        </p:nvSpPr>
        <p:spPr>
          <a:xfrm>
            <a:off x="1312825" y="0"/>
            <a:ext cx="190050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11718775" y="3743250"/>
            <a:ext cx="78135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598" y="961253"/>
            <a:ext cx="189327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598" y="2489344"/>
            <a:ext cx="18932700" cy="73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>
            <a:lvl1pPr indent="-482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●"/>
              <a:defRPr sz="4000">
                <a:solidFill>
                  <a:schemeClr val="dk2"/>
                </a:solidFill>
              </a:defRPr>
            </a:lvl1pPr>
            <a:lvl2pPr indent="-425450" lvl="1" marL="9144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○"/>
              <a:defRPr sz="3100">
                <a:solidFill>
                  <a:schemeClr val="dk2"/>
                </a:solidFill>
              </a:defRPr>
            </a:lvl2pPr>
            <a:lvl3pPr indent="-425450" lvl="2" marL="13716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■"/>
              <a:defRPr sz="3100">
                <a:solidFill>
                  <a:schemeClr val="dk2"/>
                </a:solidFill>
              </a:defRPr>
            </a:lvl3pPr>
            <a:lvl4pPr indent="-425450" lvl="3" marL="18288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4pPr>
            <a:lvl5pPr indent="-425450" lvl="4" marL="22860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○"/>
              <a:defRPr sz="3100">
                <a:solidFill>
                  <a:schemeClr val="dk2"/>
                </a:solidFill>
              </a:defRPr>
            </a:lvl5pPr>
            <a:lvl6pPr indent="-425450" lvl="5" marL="27432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■"/>
              <a:defRPr sz="3100">
                <a:solidFill>
                  <a:schemeClr val="dk2"/>
                </a:solidFill>
              </a:defRPr>
            </a:lvl6pPr>
            <a:lvl7pPr indent="-425450" lvl="6" marL="32004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7pPr>
            <a:lvl8pPr indent="-425450" lvl="7" marL="3657600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Clr>
                <a:schemeClr val="dk2"/>
              </a:buClr>
              <a:buSzPts val="3100"/>
              <a:buChar char="○"/>
              <a:defRPr sz="3100">
                <a:solidFill>
                  <a:schemeClr val="dk2"/>
                </a:solidFill>
              </a:defRPr>
            </a:lvl8pPr>
            <a:lvl9pPr indent="-425450" lvl="8" marL="4114800">
              <a:lnSpc>
                <a:spcPct val="115000"/>
              </a:lnSpc>
              <a:spcBef>
                <a:spcPts val="3500"/>
              </a:spcBef>
              <a:spcAft>
                <a:spcPts val="3500"/>
              </a:spcAft>
              <a:buClr>
                <a:schemeClr val="dk2"/>
              </a:buClr>
              <a:buSzPts val="3100"/>
              <a:buChar char="■"/>
              <a:defRPr sz="3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8825808" y="10072539"/>
            <a:ext cx="12192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>
            <a:lvl1pPr lvl="0" algn="r">
              <a:buNone/>
              <a:defRPr sz="2200">
                <a:solidFill>
                  <a:schemeClr val="dk2"/>
                </a:solidFill>
              </a:defRPr>
            </a:lvl1pPr>
            <a:lvl2pPr lvl="1" algn="r">
              <a:buNone/>
              <a:defRPr sz="2200">
                <a:solidFill>
                  <a:schemeClr val="dk2"/>
                </a:solidFill>
              </a:defRPr>
            </a:lvl2pPr>
            <a:lvl3pPr lvl="2" algn="r">
              <a:buNone/>
              <a:defRPr sz="2200">
                <a:solidFill>
                  <a:schemeClr val="dk2"/>
                </a:solidFill>
              </a:defRPr>
            </a:lvl3pPr>
            <a:lvl4pPr lvl="3" algn="r">
              <a:buNone/>
              <a:defRPr sz="2200">
                <a:solidFill>
                  <a:schemeClr val="dk2"/>
                </a:solidFill>
              </a:defRPr>
            </a:lvl4pPr>
            <a:lvl5pPr lvl="4" algn="r">
              <a:buNone/>
              <a:defRPr sz="2200">
                <a:solidFill>
                  <a:schemeClr val="dk2"/>
                </a:solidFill>
              </a:defRPr>
            </a:lvl5pPr>
            <a:lvl6pPr lvl="5" algn="r">
              <a:buNone/>
              <a:defRPr sz="2200">
                <a:solidFill>
                  <a:schemeClr val="dk2"/>
                </a:solidFill>
              </a:defRPr>
            </a:lvl6pPr>
            <a:lvl7pPr lvl="6" algn="r">
              <a:buNone/>
              <a:defRPr sz="2200">
                <a:solidFill>
                  <a:schemeClr val="dk2"/>
                </a:solidFill>
              </a:defRPr>
            </a:lvl7pPr>
            <a:lvl8pPr lvl="7" algn="r">
              <a:buNone/>
              <a:defRPr sz="2200">
                <a:solidFill>
                  <a:schemeClr val="dk2"/>
                </a:solidFill>
              </a:defRPr>
            </a:lvl8pPr>
            <a:lvl9pPr lvl="8" algn="r">
              <a:buNone/>
              <a:defRPr sz="2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8270350" y="0"/>
            <a:ext cx="120474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50" y="7843775"/>
            <a:ext cx="2025075" cy="202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type="title"/>
          </p:nvPr>
        </p:nvSpPr>
        <p:spPr>
          <a:xfrm>
            <a:off x="692600" y="3743250"/>
            <a:ext cx="74004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100"/>
              <a:t>Campaign Results</a:t>
            </a:r>
            <a:endParaRPr/>
          </a:p>
        </p:txBody>
      </p:sp>
      <p:pic>
        <p:nvPicPr>
          <p:cNvPr id="49" name="Google Shape;4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3625" y="1094512"/>
            <a:ext cx="8920875" cy="89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/>
        </p:nvSpPr>
        <p:spPr>
          <a:xfrm>
            <a:off x="3879275" y="5433600"/>
            <a:ext cx="135948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cxnSp>
        <p:nvCxnSpPr>
          <p:cNvPr id="55" name="Google Shape;55;p10"/>
          <p:cNvCxnSpPr/>
          <p:nvPr/>
        </p:nvCxnSpPr>
        <p:spPr>
          <a:xfrm>
            <a:off x="6600419" y="5121311"/>
            <a:ext cx="0" cy="1922700"/>
          </a:xfrm>
          <a:prstGeom prst="straightConnector1">
            <a:avLst/>
          </a:prstGeom>
          <a:noFill/>
          <a:ln cap="flat" cmpd="sng" w="38100">
            <a:solidFill>
              <a:srgbClr val="21A8B0"/>
            </a:solidFill>
            <a:prstDash val="solid"/>
            <a:round/>
            <a:headEnd len="sm" w="sm" type="none"/>
            <a:tailEnd len="sm" w="sm" type="oval"/>
          </a:ln>
        </p:spPr>
      </p:cxnSp>
      <p:sp>
        <p:nvSpPr>
          <p:cNvPr id="56" name="Google Shape;56;p10"/>
          <p:cNvSpPr txBox="1"/>
          <p:nvPr/>
        </p:nvSpPr>
        <p:spPr>
          <a:xfrm>
            <a:off x="7092925" y="4576850"/>
            <a:ext cx="9401100" cy="1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B336E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Campaign Objective</a:t>
            </a:r>
            <a:r>
              <a:rPr b="1" lang="en" sz="3600">
                <a:solidFill>
                  <a:srgbClr val="3B336E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:</a:t>
            </a:r>
            <a:endParaRPr b="1" sz="3600">
              <a:solidFill>
                <a:srgbClr val="3B336E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B336E"/>
                </a:solidFill>
                <a:highlight>
                  <a:srgbClr val="FFFFFF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Consideration/Traffic -Link clicks, landing page views.</a:t>
            </a:r>
            <a:endParaRPr sz="3600">
              <a:solidFill>
                <a:srgbClr val="3B336E"/>
              </a:solidFill>
              <a:highlight>
                <a:srgbClr val="FFFFFF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7092925" y="6657075"/>
            <a:ext cx="9230100" cy="21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B336E"/>
                </a:solidFill>
                <a:highlight>
                  <a:srgbClr val="FFFFFF"/>
                </a:highlight>
                <a:latin typeface="DM Sans"/>
                <a:ea typeface="DM Sans"/>
                <a:cs typeface="DM Sans"/>
                <a:sym typeface="DM Sans"/>
              </a:rPr>
              <a:t>KPI:</a:t>
            </a:r>
            <a:endParaRPr b="1" sz="3600">
              <a:solidFill>
                <a:srgbClr val="3B336E"/>
              </a:solidFill>
              <a:highlight>
                <a:srgbClr val="FFF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B336E"/>
                </a:solidFill>
                <a:highlight>
                  <a:srgbClr val="FFFFFF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Likes, comments and shares, tracked through Facebook, Instagram and audience network.</a:t>
            </a:r>
            <a:endParaRPr sz="3600">
              <a:solidFill>
                <a:srgbClr val="3B336E"/>
              </a:solidFill>
              <a:highlight>
                <a:srgbClr val="FFFFFF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cxnSp>
        <p:nvCxnSpPr>
          <p:cNvPr id="58" name="Google Shape;58;p10"/>
          <p:cNvCxnSpPr/>
          <p:nvPr/>
        </p:nvCxnSpPr>
        <p:spPr>
          <a:xfrm>
            <a:off x="6600419" y="3198611"/>
            <a:ext cx="0" cy="1922700"/>
          </a:xfrm>
          <a:prstGeom prst="straightConnector1">
            <a:avLst/>
          </a:prstGeom>
          <a:noFill/>
          <a:ln cap="flat" cmpd="sng" w="38100">
            <a:solidFill>
              <a:srgbClr val="21A8B0"/>
            </a:solidFill>
            <a:prstDash val="solid"/>
            <a:round/>
            <a:headEnd len="sm" w="sm" type="none"/>
            <a:tailEnd len="sm" w="sm" type="oval"/>
          </a:ln>
        </p:spPr>
      </p:cxnSp>
      <p:grpSp>
        <p:nvGrpSpPr>
          <p:cNvPr id="59" name="Google Shape;59;p10"/>
          <p:cNvGrpSpPr/>
          <p:nvPr/>
        </p:nvGrpSpPr>
        <p:grpSpPr>
          <a:xfrm>
            <a:off x="3279975" y="1481575"/>
            <a:ext cx="13758025" cy="2153725"/>
            <a:chOff x="3279975" y="1481575"/>
            <a:chExt cx="13758025" cy="2153725"/>
          </a:xfrm>
        </p:grpSpPr>
        <p:sp>
          <p:nvSpPr>
            <p:cNvPr id="60" name="Google Shape;60;p10"/>
            <p:cNvSpPr/>
            <p:nvPr/>
          </p:nvSpPr>
          <p:spPr>
            <a:xfrm>
              <a:off x="4855000" y="1481600"/>
              <a:ext cx="12183000" cy="2153700"/>
            </a:xfrm>
            <a:prstGeom prst="roundRect">
              <a:avLst>
                <a:gd fmla="val 10577" name="adj"/>
              </a:avLst>
            </a:prstGeom>
            <a:solidFill>
              <a:srgbClr val="69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3279975" y="1481600"/>
              <a:ext cx="3940800" cy="2153700"/>
            </a:xfrm>
            <a:prstGeom prst="roundRect">
              <a:avLst>
                <a:gd fmla="val 10577" name="adj"/>
              </a:avLst>
            </a:prstGeom>
            <a:solidFill>
              <a:srgbClr val="21A8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6613925" y="1481575"/>
              <a:ext cx="2244900" cy="2153700"/>
            </a:xfrm>
            <a:prstGeom prst="roundRect">
              <a:avLst>
                <a:gd fmla="val 0" name="adj"/>
              </a:avLst>
            </a:prstGeom>
            <a:solidFill>
              <a:srgbClr val="69BC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10"/>
          <p:cNvSpPr txBox="1"/>
          <p:nvPr/>
        </p:nvSpPr>
        <p:spPr>
          <a:xfrm>
            <a:off x="6926450" y="1563050"/>
            <a:ext cx="9943200" cy="19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10% increase of online sales by the end of 1st quarter.</a:t>
            </a:r>
            <a:endParaRPr sz="4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" name="Google Shape;64;p10"/>
          <p:cNvSpPr txBox="1"/>
          <p:nvPr/>
        </p:nvSpPr>
        <p:spPr>
          <a:xfrm>
            <a:off x="3780100" y="1503800"/>
            <a:ext cx="23940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Goal</a:t>
            </a:r>
            <a:endParaRPr sz="7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92600" y="3743250"/>
            <a:ext cx="85215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Creative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Assets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5503" y="0"/>
            <a:ext cx="12252473" cy="111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692600" y="3743250"/>
            <a:ext cx="6009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Campaign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Settings</a:t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8444875" y="481150"/>
            <a:ext cx="10291500" cy="10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Objective</a:t>
            </a: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Traffic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 u="sng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Audience: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24 - 55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Women, interested in cut flowers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Northern Holland Region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Placement: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Facebook, Instagram, Audience network.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Duration: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End of first quarter.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499FA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99FA4"/>
                </a:solidFill>
                <a:highlight>
                  <a:schemeClr val="lt1"/>
                </a:highlight>
                <a:latin typeface="DM Sans Medium"/>
                <a:ea typeface="DM Sans Medium"/>
                <a:cs typeface="DM Sans Medium"/>
                <a:sym typeface="DM Sans Medium"/>
              </a:rPr>
              <a:t>Budget:</a:t>
            </a:r>
            <a:endParaRPr sz="3600">
              <a:solidFill>
                <a:srgbClr val="499FA4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$100 per day</a:t>
            </a:r>
            <a:endParaRPr sz="36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1A8B0"/>
              </a:solidFill>
              <a:highlight>
                <a:schemeClr val="lt1"/>
              </a:highlight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92600" y="3743250"/>
            <a:ext cx="4143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6564850" y="4415900"/>
            <a:ext cx="12053400" cy="690300"/>
          </a:xfrm>
          <a:prstGeom prst="roundRect">
            <a:avLst>
              <a:gd fmla="val 50000" name="adj"/>
            </a:avLst>
          </a:prstGeom>
          <a:solidFill>
            <a:srgbClr val="69BC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6409866" y="889475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Campaign Result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40, 395 link clicks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Reach: 103.6K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$40/subscriber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13517525" y="889475"/>
            <a:ext cx="61308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Campaign Cost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$2824.50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9370975" y="4504475"/>
            <a:ext cx="63474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ROAS: 15.97</a:t>
            </a:r>
            <a:endParaRPr b="1" sz="3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6564850" y="8371600"/>
            <a:ext cx="12053400" cy="690300"/>
          </a:xfrm>
          <a:prstGeom prst="roundRect">
            <a:avLst>
              <a:gd fmla="val 50000" name="adj"/>
            </a:avLst>
          </a:prstGeom>
          <a:solidFill>
            <a:srgbClr val="21A8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9370975" y="8505724"/>
            <a:ext cx="63474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ROI: 6.75</a:t>
            </a:r>
            <a:endParaRPr b="1" sz="3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6613016" y="5192675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Revenue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$45,120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3560666" y="5106200"/>
            <a:ext cx="6904500" cy="3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21A8B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Total Investment</a:t>
            </a:r>
            <a:endParaRPr sz="4400">
              <a:solidFill>
                <a:srgbClr val="21A8B0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Advertising: $3000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Cost: $2824.50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200"/>
              <a:buFont typeface="DM Sans"/>
              <a:buChar char="●"/>
            </a:pP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Total Investment: </a:t>
            </a:r>
            <a:r>
              <a:rPr lang="en" sz="3200">
                <a:solidFill>
                  <a:srgbClr val="677B8C"/>
                </a:solidFill>
                <a:latin typeface="DM Sans"/>
                <a:ea typeface="DM Sans"/>
                <a:cs typeface="DM Sans"/>
                <a:sym typeface="DM Sans"/>
              </a:rPr>
              <a:t>$5824.50</a:t>
            </a:r>
            <a:endParaRPr sz="3200">
              <a:solidFill>
                <a:srgbClr val="677B8C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15744225" y="4735550"/>
            <a:ext cx="4285800" cy="16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250" lIns="201250" spcFirstLastPara="1" rIns="201250" wrap="square" tIns="20125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Winning Ad</a:t>
            </a:r>
            <a:endParaRPr sz="36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21A8B0"/>
              </a:buClr>
              <a:buSzPts val="3600"/>
              <a:buFont typeface="DM Sans"/>
              <a:buChar char="●"/>
            </a:pPr>
            <a:r>
              <a:rPr lang="en" sz="3600">
                <a:solidFill>
                  <a:srgbClr val="21A8B0"/>
                </a:solidFill>
                <a:latin typeface="DM Sans"/>
                <a:ea typeface="DM Sans"/>
                <a:cs typeface="DM Sans"/>
                <a:sym typeface="DM Sans"/>
              </a:rPr>
              <a:t>95% confidence</a:t>
            </a:r>
            <a:endParaRPr sz="36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1A8B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0515600" y="2098175"/>
            <a:ext cx="4755300" cy="7425300"/>
          </a:xfrm>
          <a:prstGeom prst="rect">
            <a:avLst/>
          </a:prstGeom>
          <a:noFill/>
          <a:ln cap="flat" cmpd="sng" w="114300">
            <a:solidFill>
              <a:srgbClr val="FFDE00"/>
            </a:solidFill>
            <a:prstDash val="solid"/>
            <a:round/>
            <a:headEnd len="sm" w="sm" type="none"/>
            <a:tailEnd len="sm" w="sm" type="none"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10570050" y="2134425"/>
            <a:ext cx="4625700" cy="73890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14214" l="0" r="0" t="0"/>
          <a:stretch/>
        </p:blipFill>
        <p:spPr>
          <a:xfrm>
            <a:off x="18063875" y="9357375"/>
            <a:ext cx="1922677" cy="164937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6005125" y="2857775"/>
            <a:ext cx="3900900" cy="57585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692600" y="3743250"/>
            <a:ext cx="60096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6221" l="6831" r="56656" t="12125"/>
          <a:stretch/>
        </p:blipFill>
        <p:spPr>
          <a:xfrm>
            <a:off x="10996763" y="2306063"/>
            <a:ext cx="3792975" cy="673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 b="6496" l="57541" r="5793" t="12597"/>
          <a:stretch/>
        </p:blipFill>
        <p:spPr>
          <a:xfrm>
            <a:off x="6654450" y="3133800"/>
            <a:ext cx="2602249" cy="52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8118825" y="3252300"/>
            <a:ext cx="11590800" cy="56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en" sz="36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Cost of purchase equals $15 per</a:t>
            </a: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en" sz="36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Try using a new photo with same ad</a:t>
            </a: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en" sz="36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Continue to focus on women, the age of 24-55 </a:t>
            </a: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en" sz="36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Continue to use ads with free shipping</a:t>
            </a: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77B8C"/>
              </a:buClr>
              <a:buSzPts val="3600"/>
              <a:buFont typeface="DM Sans Medium"/>
              <a:buChar char="●"/>
            </a:pPr>
            <a:r>
              <a:rPr lang="en" sz="3600">
                <a:solidFill>
                  <a:srgbClr val="677B8C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Keep optimizing to reduce conversion costs</a:t>
            </a:r>
            <a:endParaRPr sz="3600">
              <a:solidFill>
                <a:srgbClr val="677B8C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692600" y="3743250"/>
            <a:ext cx="63522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Conclusion </a:t>
            </a:r>
            <a:b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&amp; Next Steps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1312825" y="0"/>
            <a:ext cx="19005000" cy="11109900"/>
          </a:xfrm>
          <a:prstGeom prst="rect">
            <a:avLst/>
          </a:prstGeom>
          <a:solidFill>
            <a:srgbClr val="69BCC1"/>
          </a:solidFill>
          <a:ln>
            <a:noFill/>
          </a:ln>
        </p:spPr>
        <p:txBody>
          <a:bodyPr anchorCtr="0" anchor="ctr" bIns="100600" lIns="201250" spcFirstLastPara="1" rIns="201250" wrap="square" tIns="10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9325" y="8493800"/>
            <a:ext cx="1301403" cy="8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/>
          <p:nvPr/>
        </p:nvSpPr>
        <p:spPr>
          <a:xfrm>
            <a:off x="548625" y="1962200"/>
            <a:ext cx="10308300" cy="7399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171450" rotWithShape="0" algn="bl" dir="5400000" dist="19050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 txBox="1"/>
          <p:nvPr>
            <p:ph type="title"/>
          </p:nvPr>
        </p:nvSpPr>
        <p:spPr>
          <a:xfrm>
            <a:off x="11718775" y="3743250"/>
            <a:ext cx="7813500" cy="3623400"/>
          </a:xfrm>
          <a:prstGeom prst="rect">
            <a:avLst/>
          </a:prstGeom>
        </p:spPr>
        <p:txBody>
          <a:bodyPr anchorCtr="0" anchor="ctr" bIns="201250" lIns="201250" spcFirstLastPara="1" rIns="201250" wrap="square" tIns="2012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" sz="8000"/>
              <a:t>Thank</a:t>
            </a:r>
            <a:endParaRPr sz="8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You!</a:t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b="17979" l="0" r="0" t="0"/>
          <a:stretch/>
        </p:blipFill>
        <p:spPr>
          <a:xfrm>
            <a:off x="548625" y="1962200"/>
            <a:ext cx="10308302" cy="73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98575" y="5571587"/>
            <a:ext cx="4505074" cy="450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