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7" r:id="rId2"/>
    <p:sldId id="285" r:id="rId3"/>
    <p:sldId id="277" r:id="rId4"/>
    <p:sldId id="278" r:id="rId5"/>
    <p:sldId id="260" r:id="rId6"/>
    <p:sldId id="279" r:id="rId7"/>
    <p:sldId id="280" r:id="rId8"/>
    <p:sldId id="263" r:id="rId9"/>
    <p:sldId id="281" r:id="rId10"/>
    <p:sldId id="265" r:id="rId11"/>
    <p:sldId id="282" r:id="rId12"/>
    <p:sldId id="267" r:id="rId13"/>
    <p:sldId id="283" r:id="rId14"/>
    <p:sldId id="270" r:id="rId15"/>
    <p:sldId id="284" r:id="rId16"/>
    <p:sldId id="271" r:id="rId17"/>
    <p:sldId id="272" r:id="rId18"/>
    <p:sldId id="274" r:id="rId19"/>
    <p:sldId id="273" r:id="rId20"/>
    <p:sldId id="275" r:id="rId21"/>
    <p:sldId id="276" r:id="rId22"/>
  </p:sldIdLst>
  <p:sldSz cx="9144000" cy="6858000" type="screen4x3"/>
  <p:notesSz cx="6881813" cy="100028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6509813C-335E-48B8-B5DE-2C88A2DB6F07}" type="datetimeFigureOut">
              <a:rPr lang="en-GB" smtClean="0"/>
              <a:pPr/>
              <a:t>06/09/2017</a:t>
            </a:fld>
            <a:endParaRPr lang="en-GB"/>
          </a:p>
        </p:txBody>
      </p:sp>
      <p:sp>
        <p:nvSpPr>
          <p:cNvPr id="4" name="Footer Placeholder 3"/>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988CB2E0-9A9F-47E9-868D-01B66F7D9113}" type="slidenum">
              <a:rPr lang="en-GB" smtClean="0"/>
              <a:pPr/>
              <a:t>‹#›</a:t>
            </a:fld>
            <a:endParaRPr lang="en-GB"/>
          </a:p>
        </p:txBody>
      </p:sp>
    </p:spTree>
    <p:extLst>
      <p:ext uri="{BB962C8B-B14F-4D97-AF65-F5344CB8AC3E}">
        <p14:creationId xmlns:p14="http://schemas.microsoft.com/office/powerpoint/2010/main" val="243531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2E490288-E268-4D58-84DA-13A11F4416BE}" type="datetimeFigureOut">
              <a:rPr lang="en-GB" smtClean="0"/>
              <a:pPr/>
              <a:t>06/09/2017</a:t>
            </a:fld>
            <a:endParaRPr lang="en-GB"/>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A65E52DC-E745-4C5C-8D5C-A17A94C24C2E}" type="slidenum">
              <a:rPr lang="en-GB" smtClean="0"/>
              <a:pPr/>
              <a:t>‹#›</a:t>
            </a:fld>
            <a:endParaRPr lang="en-GB"/>
          </a:p>
        </p:txBody>
      </p:sp>
    </p:spTree>
    <p:extLst>
      <p:ext uri="{BB962C8B-B14F-4D97-AF65-F5344CB8AC3E}">
        <p14:creationId xmlns:p14="http://schemas.microsoft.com/office/powerpoint/2010/main" val="22505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2</a:t>
            </a:fld>
            <a:endParaRPr lang="en-GB"/>
          </a:p>
        </p:txBody>
      </p:sp>
    </p:spTree>
    <p:extLst>
      <p:ext uri="{BB962C8B-B14F-4D97-AF65-F5344CB8AC3E}">
        <p14:creationId xmlns:p14="http://schemas.microsoft.com/office/powerpoint/2010/main" val="2856642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11</a:t>
            </a:fld>
            <a:endParaRPr lang="en-GB"/>
          </a:p>
        </p:txBody>
      </p:sp>
    </p:spTree>
    <p:extLst>
      <p:ext uri="{BB962C8B-B14F-4D97-AF65-F5344CB8AC3E}">
        <p14:creationId xmlns:p14="http://schemas.microsoft.com/office/powerpoint/2010/main" val="223101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12</a:t>
            </a:fld>
            <a:endParaRPr lang="en-GB"/>
          </a:p>
        </p:txBody>
      </p:sp>
    </p:spTree>
    <p:extLst>
      <p:ext uri="{BB962C8B-B14F-4D97-AF65-F5344CB8AC3E}">
        <p14:creationId xmlns:p14="http://schemas.microsoft.com/office/powerpoint/2010/main" val="427599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13</a:t>
            </a:fld>
            <a:endParaRPr lang="en-GB"/>
          </a:p>
        </p:txBody>
      </p:sp>
    </p:spTree>
    <p:extLst>
      <p:ext uri="{BB962C8B-B14F-4D97-AF65-F5344CB8AC3E}">
        <p14:creationId xmlns:p14="http://schemas.microsoft.com/office/powerpoint/2010/main" val="182737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14</a:t>
            </a:fld>
            <a:endParaRPr lang="en-GB"/>
          </a:p>
        </p:txBody>
      </p:sp>
    </p:spTree>
    <p:extLst>
      <p:ext uri="{BB962C8B-B14F-4D97-AF65-F5344CB8AC3E}">
        <p14:creationId xmlns:p14="http://schemas.microsoft.com/office/powerpoint/2010/main" val="3447034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52DC-E745-4C5C-8D5C-A17A94C24C2E}" type="slidenum">
              <a:rPr lang="en-GB" smtClean="0"/>
              <a:pPr/>
              <a:t>15</a:t>
            </a:fld>
            <a:endParaRPr lang="en-GB"/>
          </a:p>
        </p:txBody>
      </p:sp>
    </p:spTree>
    <p:extLst>
      <p:ext uri="{BB962C8B-B14F-4D97-AF65-F5344CB8AC3E}">
        <p14:creationId xmlns:p14="http://schemas.microsoft.com/office/powerpoint/2010/main" val="3612065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52DC-E745-4C5C-8D5C-A17A94C24C2E}" type="slidenum">
              <a:rPr lang="en-GB" smtClean="0"/>
              <a:pPr/>
              <a:t>16</a:t>
            </a:fld>
            <a:endParaRPr lang="en-GB"/>
          </a:p>
        </p:txBody>
      </p:sp>
    </p:spTree>
    <p:extLst>
      <p:ext uri="{BB962C8B-B14F-4D97-AF65-F5344CB8AC3E}">
        <p14:creationId xmlns:p14="http://schemas.microsoft.com/office/powerpoint/2010/main" val="365720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17</a:t>
            </a:fld>
            <a:endParaRPr lang="en-GB"/>
          </a:p>
        </p:txBody>
      </p:sp>
    </p:spTree>
    <p:extLst>
      <p:ext uri="{BB962C8B-B14F-4D97-AF65-F5344CB8AC3E}">
        <p14:creationId xmlns:p14="http://schemas.microsoft.com/office/powerpoint/2010/main" val="267350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18</a:t>
            </a:fld>
            <a:endParaRPr lang="en-GB"/>
          </a:p>
        </p:txBody>
      </p:sp>
    </p:spTree>
    <p:extLst>
      <p:ext uri="{BB962C8B-B14F-4D97-AF65-F5344CB8AC3E}">
        <p14:creationId xmlns:p14="http://schemas.microsoft.com/office/powerpoint/2010/main" val="380925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19</a:t>
            </a:fld>
            <a:endParaRPr lang="en-GB"/>
          </a:p>
        </p:txBody>
      </p:sp>
    </p:spTree>
    <p:extLst>
      <p:ext uri="{BB962C8B-B14F-4D97-AF65-F5344CB8AC3E}">
        <p14:creationId xmlns:p14="http://schemas.microsoft.com/office/powerpoint/2010/main" val="720778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20</a:t>
            </a:fld>
            <a:endParaRPr lang="en-GB"/>
          </a:p>
        </p:txBody>
      </p:sp>
    </p:spTree>
    <p:extLst>
      <p:ext uri="{BB962C8B-B14F-4D97-AF65-F5344CB8AC3E}">
        <p14:creationId xmlns:p14="http://schemas.microsoft.com/office/powerpoint/2010/main" val="197552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52DC-E745-4C5C-8D5C-A17A94C24C2E}" type="slidenum">
              <a:rPr lang="en-GB" smtClean="0"/>
              <a:pPr/>
              <a:t>3</a:t>
            </a:fld>
            <a:endParaRPr lang="en-GB"/>
          </a:p>
        </p:txBody>
      </p:sp>
    </p:spTree>
    <p:extLst>
      <p:ext uri="{BB962C8B-B14F-4D97-AF65-F5344CB8AC3E}">
        <p14:creationId xmlns:p14="http://schemas.microsoft.com/office/powerpoint/2010/main" val="397191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52DC-E745-4C5C-8D5C-A17A94C24C2E}" type="slidenum">
              <a:rPr lang="en-GB" smtClean="0"/>
              <a:pPr/>
              <a:t>21</a:t>
            </a:fld>
            <a:endParaRPr lang="en-GB"/>
          </a:p>
        </p:txBody>
      </p:sp>
    </p:spTree>
    <p:extLst>
      <p:ext uri="{BB962C8B-B14F-4D97-AF65-F5344CB8AC3E}">
        <p14:creationId xmlns:p14="http://schemas.microsoft.com/office/powerpoint/2010/main" val="249728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4</a:t>
            </a:fld>
            <a:endParaRPr lang="en-GB"/>
          </a:p>
        </p:txBody>
      </p:sp>
    </p:spTree>
    <p:extLst>
      <p:ext uri="{BB962C8B-B14F-4D97-AF65-F5344CB8AC3E}">
        <p14:creationId xmlns:p14="http://schemas.microsoft.com/office/powerpoint/2010/main" val="420801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5</a:t>
            </a:fld>
            <a:endParaRPr lang="en-GB"/>
          </a:p>
        </p:txBody>
      </p:sp>
    </p:spTree>
    <p:extLst>
      <p:ext uri="{BB962C8B-B14F-4D97-AF65-F5344CB8AC3E}">
        <p14:creationId xmlns:p14="http://schemas.microsoft.com/office/powerpoint/2010/main" val="247496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6</a:t>
            </a:fld>
            <a:endParaRPr lang="en-GB"/>
          </a:p>
        </p:txBody>
      </p:sp>
    </p:spTree>
    <p:extLst>
      <p:ext uri="{BB962C8B-B14F-4D97-AF65-F5344CB8AC3E}">
        <p14:creationId xmlns:p14="http://schemas.microsoft.com/office/powerpoint/2010/main" val="235301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7</a:t>
            </a:fld>
            <a:endParaRPr lang="en-GB"/>
          </a:p>
        </p:txBody>
      </p:sp>
    </p:spTree>
    <p:extLst>
      <p:ext uri="{BB962C8B-B14F-4D97-AF65-F5344CB8AC3E}">
        <p14:creationId xmlns:p14="http://schemas.microsoft.com/office/powerpoint/2010/main" val="306585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8</a:t>
            </a:fld>
            <a:endParaRPr lang="en-GB"/>
          </a:p>
        </p:txBody>
      </p:sp>
    </p:spTree>
    <p:extLst>
      <p:ext uri="{BB962C8B-B14F-4D97-AF65-F5344CB8AC3E}">
        <p14:creationId xmlns:p14="http://schemas.microsoft.com/office/powerpoint/2010/main" val="103482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65E52DC-E745-4C5C-8D5C-A17A94C24C2E}" type="slidenum">
              <a:rPr lang="en-GB" smtClean="0"/>
              <a:pPr/>
              <a:t>9</a:t>
            </a:fld>
            <a:endParaRPr lang="en-GB"/>
          </a:p>
        </p:txBody>
      </p:sp>
    </p:spTree>
    <p:extLst>
      <p:ext uri="{BB962C8B-B14F-4D97-AF65-F5344CB8AC3E}">
        <p14:creationId xmlns:p14="http://schemas.microsoft.com/office/powerpoint/2010/main" val="232694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65E52DC-E745-4C5C-8D5C-A17A94C24C2E}" type="slidenum">
              <a:rPr lang="en-GB" smtClean="0"/>
              <a:pPr/>
              <a:t>10</a:t>
            </a:fld>
            <a:endParaRPr lang="en-GB"/>
          </a:p>
        </p:txBody>
      </p:sp>
    </p:spTree>
    <p:extLst>
      <p:ext uri="{BB962C8B-B14F-4D97-AF65-F5344CB8AC3E}">
        <p14:creationId xmlns:p14="http://schemas.microsoft.com/office/powerpoint/2010/main" val="321455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480547-1232-495C-8BE4-E2BF1BB9EC4F}" type="datetime1">
              <a:rPr lang="en-GB" smtClean="0"/>
              <a:pPr/>
              <a:t>06/09/2017</a:t>
            </a:fld>
            <a:endParaRPr lang="en-GB"/>
          </a:p>
        </p:txBody>
      </p:sp>
      <p:sp>
        <p:nvSpPr>
          <p:cNvPr id="5" name="Footer Placeholder 4"/>
          <p:cNvSpPr>
            <a:spLocks noGrp="1"/>
          </p:cNvSpPr>
          <p:nvPr>
            <p:ph type="ftr" sz="quarter" idx="11"/>
          </p:nvPr>
        </p:nvSpPr>
        <p:spPr/>
        <p:txBody>
          <a:bodyPr/>
          <a:lstStyle/>
          <a:p>
            <a:r>
              <a:rPr lang="en-GB" smtClean="0"/>
              <a:t>© John Hayes (2014)  The Theory and Practice of Change Management, 4th ed.</a:t>
            </a:r>
            <a:endParaRPr lang="en-GB"/>
          </a:p>
        </p:txBody>
      </p:sp>
      <p:sp>
        <p:nvSpPr>
          <p:cNvPr id="6" name="Slide Number Placeholder 5"/>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02E6A6-E124-4F3A-94A7-2EA4A7ACF0D9}" type="datetime1">
              <a:rPr lang="en-GB" smtClean="0"/>
              <a:pPr/>
              <a:t>06/09/2017</a:t>
            </a:fld>
            <a:endParaRPr lang="en-GB"/>
          </a:p>
        </p:txBody>
      </p:sp>
      <p:sp>
        <p:nvSpPr>
          <p:cNvPr id="5" name="Footer Placeholder 4"/>
          <p:cNvSpPr>
            <a:spLocks noGrp="1"/>
          </p:cNvSpPr>
          <p:nvPr>
            <p:ph type="ftr" sz="quarter" idx="11"/>
          </p:nvPr>
        </p:nvSpPr>
        <p:spPr/>
        <p:txBody>
          <a:bodyPr/>
          <a:lstStyle/>
          <a:p>
            <a:r>
              <a:rPr lang="en-GB" smtClean="0"/>
              <a:t>© John Hayes (2014)  The Theory and Practice of Change Management, 4th ed.</a:t>
            </a:r>
            <a:endParaRPr lang="en-GB"/>
          </a:p>
        </p:txBody>
      </p:sp>
      <p:sp>
        <p:nvSpPr>
          <p:cNvPr id="6" name="Slide Number Placeholder 5"/>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19A71-8D5C-4155-BDEA-BF0C9BBA7853}" type="datetime1">
              <a:rPr lang="en-GB" smtClean="0"/>
              <a:pPr/>
              <a:t>06/09/2017</a:t>
            </a:fld>
            <a:endParaRPr lang="en-GB"/>
          </a:p>
        </p:txBody>
      </p:sp>
      <p:sp>
        <p:nvSpPr>
          <p:cNvPr id="5" name="Footer Placeholder 4"/>
          <p:cNvSpPr>
            <a:spLocks noGrp="1"/>
          </p:cNvSpPr>
          <p:nvPr>
            <p:ph type="ftr" sz="quarter" idx="11"/>
          </p:nvPr>
        </p:nvSpPr>
        <p:spPr/>
        <p:txBody>
          <a:bodyPr/>
          <a:lstStyle/>
          <a:p>
            <a:r>
              <a:rPr lang="en-GB" smtClean="0"/>
              <a:t>© John Hayes (2014)  The Theory and Practice of Change Management, 4th ed.</a:t>
            </a:r>
            <a:endParaRPr lang="en-GB"/>
          </a:p>
        </p:txBody>
      </p:sp>
      <p:sp>
        <p:nvSpPr>
          <p:cNvPr id="6" name="Slide Number Placeholder 5"/>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B0C878E-811E-475A-8F7E-3832F647250F}" type="datetime1">
              <a:rPr lang="en-GB" smtClean="0"/>
              <a:pPr/>
              <a:t>06/09/2017</a:t>
            </a:fld>
            <a:endParaRPr lang="en-GB"/>
          </a:p>
        </p:txBody>
      </p:sp>
      <p:sp>
        <p:nvSpPr>
          <p:cNvPr id="5" name="Footer Placeholder 4"/>
          <p:cNvSpPr>
            <a:spLocks noGrp="1"/>
          </p:cNvSpPr>
          <p:nvPr>
            <p:ph type="ftr" sz="quarter" idx="11"/>
          </p:nvPr>
        </p:nvSpPr>
        <p:spPr/>
        <p:txBody>
          <a:bodyPr/>
          <a:lstStyle/>
          <a:p>
            <a:r>
              <a:rPr lang="en-GB" smtClean="0"/>
              <a:t>© John Hayes (2014)  The Theory and Practice of Change Management, 4th ed.</a:t>
            </a:r>
            <a:endParaRPr lang="en-GB"/>
          </a:p>
        </p:txBody>
      </p:sp>
      <p:sp>
        <p:nvSpPr>
          <p:cNvPr id="6" name="Slide Number Placeholder 5"/>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6294E-1FD9-4AE9-A2BD-06DAA7A7DC5B}" type="datetime1">
              <a:rPr lang="en-GB" smtClean="0"/>
              <a:pPr/>
              <a:t>06/09/2017</a:t>
            </a:fld>
            <a:endParaRPr lang="en-GB"/>
          </a:p>
        </p:txBody>
      </p:sp>
      <p:sp>
        <p:nvSpPr>
          <p:cNvPr id="5" name="Footer Placeholder 4"/>
          <p:cNvSpPr>
            <a:spLocks noGrp="1"/>
          </p:cNvSpPr>
          <p:nvPr>
            <p:ph type="ftr" sz="quarter" idx="11"/>
          </p:nvPr>
        </p:nvSpPr>
        <p:spPr/>
        <p:txBody>
          <a:bodyPr/>
          <a:lstStyle/>
          <a:p>
            <a:r>
              <a:rPr lang="en-GB" smtClean="0"/>
              <a:t>© John Hayes (2014)  The Theory and Practice of Change Management, 4th ed.</a:t>
            </a:r>
            <a:endParaRPr lang="en-GB"/>
          </a:p>
        </p:txBody>
      </p:sp>
      <p:sp>
        <p:nvSpPr>
          <p:cNvPr id="6" name="Slide Number Placeholder 5"/>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E64206-99EA-4FCC-9D1B-6CAF7C287602}" type="datetime1">
              <a:rPr lang="en-GB" smtClean="0"/>
              <a:pPr/>
              <a:t>06/09/2017</a:t>
            </a:fld>
            <a:endParaRPr lang="en-GB"/>
          </a:p>
        </p:txBody>
      </p:sp>
      <p:sp>
        <p:nvSpPr>
          <p:cNvPr id="6" name="Footer Placeholder 5"/>
          <p:cNvSpPr>
            <a:spLocks noGrp="1"/>
          </p:cNvSpPr>
          <p:nvPr>
            <p:ph type="ftr" sz="quarter" idx="11"/>
          </p:nvPr>
        </p:nvSpPr>
        <p:spPr/>
        <p:txBody>
          <a:bodyPr/>
          <a:lstStyle/>
          <a:p>
            <a:r>
              <a:rPr lang="en-GB" smtClean="0"/>
              <a:t>© John Hayes (2014)  The Theory and Practice of Change Management, 4th ed.</a:t>
            </a:r>
            <a:endParaRPr lang="en-GB"/>
          </a:p>
        </p:txBody>
      </p:sp>
      <p:sp>
        <p:nvSpPr>
          <p:cNvPr id="7" name="Slide Number Placeholder 6"/>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24237E-627B-49D2-976F-6DBAC6EC9AB7}" type="datetime1">
              <a:rPr lang="en-GB" smtClean="0"/>
              <a:pPr/>
              <a:t>06/09/2017</a:t>
            </a:fld>
            <a:endParaRPr lang="en-GB"/>
          </a:p>
        </p:txBody>
      </p:sp>
      <p:sp>
        <p:nvSpPr>
          <p:cNvPr id="8" name="Footer Placeholder 7"/>
          <p:cNvSpPr>
            <a:spLocks noGrp="1"/>
          </p:cNvSpPr>
          <p:nvPr>
            <p:ph type="ftr" sz="quarter" idx="11"/>
          </p:nvPr>
        </p:nvSpPr>
        <p:spPr/>
        <p:txBody>
          <a:bodyPr/>
          <a:lstStyle/>
          <a:p>
            <a:r>
              <a:rPr lang="en-GB" smtClean="0"/>
              <a:t>© John Hayes (2014)  The Theory and Practice of Change Management, 4th ed.</a:t>
            </a:r>
            <a:endParaRPr lang="en-GB"/>
          </a:p>
        </p:txBody>
      </p:sp>
      <p:sp>
        <p:nvSpPr>
          <p:cNvPr id="9" name="Slide Number Placeholder 8"/>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986E75-4009-4E06-BA95-BEA84C6F08BB}" type="datetime1">
              <a:rPr lang="en-GB" smtClean="0"/>
              <a:pPr/>
              <a:t>06/09/2017</a:t>
            </a:fld>
            <a:endParaRPr lang="en-GB"/>
          </a:p>
        </p:txBody>
      </p:sp>
      <p:sp>
        <p:nvSpPr>
          <p:cNvPr id="4" name="Footer Placeholder 3"/>
          <p:cNvSpPr>
            <a:spLocks noGrp="1"/>
          </p:cNvSpPr>
          <p:nvPr>
            <p:ph type="ftr" sz="quarter" idx="11"/>
          </p:nvPr>
        </p:nvSpPr>
        <p:spPr/>
        <p:txBody>
          <a:bodyPr/>
          <a:lstStyle/>
          <a:p>
            <a:r>
              <a:rPr lang="en-GB" smtClean="0"/>
              <a:t>© John Hayes (2014)  The Theory and Practice of Change Management, 4th ed.</a:t>
            </a:r>
            <a:endParaRPr lang="en-GB"/>
          </a:p>
        </p:txBody>
      </p:sp>
      <p:sp>
        <p:nvSpPr>
          <p:cNvPr id="5" name="Slide Number Placeholder 4"/>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8A1B2-8DE0-4215-BE73-D8E12644994C}" type="datetime1">
              <a:rPr lang="en-GB" smtClean="0"/>
              <a:pPr/>
              <a:t>06/09/2017</a:t>
            </a:fld>
            <a:endParaRPr lang="en-GB"/>
          </a:p>
        </p:txBody>
      </p:sp>
      <p:sp>
        <p:nvSpPr>
          <p:cNvPr id="3" name="Footer Placeholder 2"/>
          <p:cNvSpPr>
            <a:spLocks noGrp="1"/>
          </p:cNvSpPr>
          <p:nvPr>
            <p:ph type="ftr" sz="quarter" idx="11"/>
          </p:nvPr>
        </p:nvSpPr>
        <p:spPr/>
        <p:txBody>
          <a:bodyPr/>
          <a:lstStyle/>
          <a:p>
            <a:r>
              <a:rPr lang="en-GB" smtClean="0"/>
              <a:t>© John Hayes (2014)  The Theory and Practice of Change Management, 4th ed.</a:t>
            </a:r>
            <a:endParaRPr lang="en-GB"/>
          </a:p>
        </p:txBody>
      </p:sp>
      <p:sp>
        <p:nvSpPr>
          <p:cNvPr id="4" name="Slide Number Placeholder 3"/>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36121-EEBE-4A61-AD47-B5F46D1CABE4}" type="datetime1">
              <a:rPr lang="en-GB" smtClean="0"/>
              <a:pPr/>
              <a:t>06/09/2017</a:t>
            </a:fld>
            <a:endParaRPr lang="en-GB"/>
          </a:p>
        </p:txBody>
      </p:sp>
      <p:sp>
        <p:nvSpPr>
          <p:cNvPr id="6" name="Footer Placeholder 5"/>
          <p:cNvSpPr>
            <a:spLocks noGrp="1"/>
          </p:cNvSpPr>
          <p:nvPr>
            <p:ph type="ftr" sz="quarter" idx="11"/>
          </p:nvPr>
        </p:nvSpPr>
        <p:spPr/>
        <p:txBody>
          <a:bodyPr/>
          <a:lstStyle/>
          <a:p>
            <a:r>
              <a:rPr lang="en-GB" smtClean="0"/>
              <a:t>© John Hayes (2014)  The Theory and Practice of Change Management, 4th ed.</a:t>
            </a:r>
            <a:endParaRPr lang="en-GB"/>
          </a:p>
        </p:txBody>
      </p:sp>
      <p:sp>
        <p:nvSpPr>
          <p:cNvPr id="7" name="Slide Number Placeholder 6"/>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1741-5851-4405-A197-6D6DE7F4E35C}" type="datetime1">
              <a:rPr lang="en-GB" smtClean="0"/>
              <a:pPr/>
              <a:t>06/09/2017</a:t>
            </a:fld>
            <a:endParaRPr lang="en-GB"/>
          </a:p>
        </p:txBody>
      </p:sp>
      <p:sp>
        <p:nvSpPr>
          <p:cNvPr id="6" name="Footer Placeholder 5"/>
          <p:cNvSpPr>
            <a:spLocks noGrp="1"/>
          </p:cNvSpPr>
          <p:nvPr>
            <p:ph type="ftr" sz="quarter" idx="11"/>
          </p:nvPr>
        </p:nvSpPr>
        <p:spPr/>
        <p:txBody>
          <a:bodyPr/>
          <a:lstStyle/>
          <a:p>
            <a:r>
              <a:rPr lang="en-GB" smtClean="0"/>
              <a:t>© John Hayes (2014)  The Theory and Practice of Change Management, 4th ed.</a:t>
            </a:r>
            <a:endParaRPr lang="en-GB"/>
          </a:p>
        </p:txBody>
      </p:sp>
      <p:sp>
        <p:nvSpPr>
          <p:cNvPr id="7" name="Slide Number Placeholder 6"/>
          <p:cNvSpPr>
            <a:spLocks noGrp="1"/>
          </p:cNvSpPr>
          <p:nvPr>
            <p:ph type="sldNum" sz="quarter" idx="12"/>
          </p:nvPr>
        </p:nvSpPr>
        <p:spPr/>
        <p:txBody>
          <a:bodyPr/>
          <a:lstStyle/>
          <a:p>
            <a:fld id="{D6186F92-8A78-4789-8CA3-297C6645E21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4E4F2-3C3A-4E74-A5B4-2D86C4960792}" type="datetime1">
              <a:rPr lang="en-GB" smtClean="0"/>
              <a:pPr/>
              <a:t>06/09/2017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John Hayes (2014)  The Theory and Practice of Change Management, 4th ed.</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86F92-8A78-4789-8CA3-297C6645E21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jpe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jpe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0.xml"/><Relationship Id="rId7" Type="http://schemas.openxmlformats.org/officeDocument/2006/relationships/image" Target="../media/image9.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jpe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57.xml"/><Relationship Id="rId7" Type="http://schemas.openxmlformats.org/officeDocument/2006/relationships/notesSlide" Target="../notesSlides/notesSlide1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7.xml"/><Relationship Id="rId5" Type="http://schemas.openxmlformats.org/officeDocument/2006/relationships/tags" Target="../tags/tag59.xml"/><Relationship Id="rId4" Type="http://schemas.openxmlformats.org/officeDocument/2006/relationships/tags" Target="../tags/tag58.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62.xml"/><Relationship Id="rId7" Type="http://schemas.openxmlformats.org/officeDocument/2006/relationships/notesSlide" Target="../notesSlides/notesSlide1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7.xml"/><Relationship Id="rId5" Type="http://schemas.openxmlformats.org/officeDocument/2006/relationships/tags" Target="../tags/tag64.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4.jpe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3.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jpe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F6DFCED-CE94-4DD6-90DC-FF9CDBE9A67F}" type="slidenum">
              <a:rPr lang="en-GB" smtClean="0"/>
              <a:pPr/>
              <a:t>1</a:t>
            </a:fld>
            <a:endParaRPr lang="en-GB"/>
          </a:p>
        </p:txBody>
      </p:sp>
      <p:sp>
        <p:nvSpPr>
          <p:cNvPr id="4" name="TextBox 3"/>
          <p:cNvSpPr txBox="1"/>
          <p:nvPr/>
        </p:nvSpPr>
        <p:spPr>
          <a:xfrm>
            <a:off x="1033415" y="4653136"/>
            <a:ext cx="7200800" cy="1754326"/>
          </a:xfrm>
          <a:prstGeom prst="rect">
            <a:avLst/>
          </a:prstGeom>
          <a:noFill/>
        </p:spPr>
        <p:txBody>
          <a:bodyPr wrap="square" rtlCol="0">
            <a:spAutoFit/>
          </a:bodyPr>
          <a:lstStyle/>
          <a:p>
            <a:pPr algn="ctr"/>
            <a:r>
              <a:rPr lang="en-GB" sz="3600" b="1" dirty="0" smtClean="0"/>
              <a:t>Chapter 2</a:t>
            </a:r>
          </a:p>
          <a:p>
            <a:pPr algn="ctr"/>
            <a:r>
              <a:rPr lang="en-GB" sz="3600" dirty="0" smtClean="0"/>
              <a:t>Leading change: a process perspective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34" y="476672"/>
            <a:ext cx="2859934" cy="370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92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10</a:t>
            </a:fld>
            <a:endParaRPr lang="en-GB"/>
          </a:p>
        </p:txBody>
      </p:sp>
      <p:grpSp>
        <p:nvGrpSpPr>
          <p:cNvPr id="4" name="Group 2"/>
          <p:cNvGrpSpPr>
            <a:grpSpLocks/>
          </p:cNvGrpSpPr>
          <p:nvPr>
            <p:custDataLst>
              <p:tags r:id="rId2"/>
            </p:custDataLst>
          </p:nvPr>
        </p:nvGrpSpPr>
        <p:grpSpPr bwMode="auto">
          <a:xfrm>
            <a:off x="6228184" y="1215157"/>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475656" y="476672"/>
            <a:ext cx="7200800" cy="1200329"/>
          </a:xfrm>
          <a:prstGeom prst="rect">
            <a:avLst/>
          </a:prstGeom>
          <a:noFill/>
        </p:spPr>
        <p:txBody>
          <a:bodyPr wrap="square" rtlCol="0">
            <a:spAutoFit/>
          </a:bodyPr>
          <a:lstStyle/>
          <a:p>
            <a:r>
              <a:rPr lang="en-GB" sz="2400" b="1" dirty="0" smtClean="0"/>
              <a:t>Questions that might help leaders reflect on how they are managing this stage of the process</a:t>
            </a:r>
          </a:p>
          <a:p>
            <a:endParaRPr lang="en-GB" sz="2400" b="1" dirty="0"/>
          </a:p>
        </p:txBody>
      </p:sp>
      <p:sp>
        <p:nvSpPr>
          <p:cNvPr id="28" name="TextBox 27"/>
          <p:cNvSpPr txBox="1"/>
          <p:nvPr/>
        </p:nvSpPr>
        <p:spPr>
          <a:xfrm>
            <a:off x="611560" y="1628800"/>
            <a:ext cx="5616624" cy="707886"/>
          </a:xfrm>
          <a:prstGeom prst="rect">
            <a:avLst/>
          </a:prstGeom>
          <a:noFill/>
        </p:spPr>
        <p:txBody>
          <a:bodyPr wrap="square" rtlCol="0">
            <a:spAutoFit/>
          </a:bodyPr>
          <a:lstStyle/>
          <a:p>
            <a:pPr marL="360000" lvl="0" indent="-360000">
              <a:buFont typeface="+mj-lt"/>
              <a:buAutoNum type="arabicPeriod"/>
            </a:pPr>
            <a:r>
              <a:rPr lang="en-GB" sz="2000" dirty="0" smtClean="0"/>
              <a:t>Is the change strategy appropriate (for example push, pull or a blend of both)?</a:t>
            </a:r>
          </a:p>
        </p:txBody>
      </p:sp>
      <p:sp>
        <p:nvSpPr>
          <p:cNvPr id="30" name="TextBox 29"/>
          <p:cNvSpPr txBox="1"/>
          <p:nvPr/>
        </p:nvSpPr>
        <p:spPr>
          <a:xfrm>
            <a:off x="611560" y="2380818"/>
            <a:ext cx="5616624" cy="400110"/>
          </a:xfrm>
          <a:prstGeom prst="rect">
            <a:avLst/>
          </a:prstGeom>
          <a:noFill/>
        </p:spPr>
        <p:txBody>
          <a:bodyPr wrap="square" rtlCol="0">
            <a:spAutoFit/>
          </a:bodyPr>
          <a:lstStyle/>
          <a:p>
            <a:pPr marL="342900" lvl="0" indent="-342900">
              <a:buFont typeface="+mj-lt"/>
              <a:buAutoNum type="arabicPeriod" startAt="2"/>
            </a:pPr>
            <a:r>
              <a:rPr lang="en-GB" sz="2000" dirty="0" smtClean="0"/>
              <a:t>Is it clear what needs to be done?</a:t>
            </a:r>
          </a:p>
        </p:txBody>
      </p:sp>
      <p:sp>
        <p:nvSpPr>
          <p:cNvPr id="31" name="TextBox 30"/>
          <p:cNvSpPr txBox="1"/>
          <p:nvPr/>
        </p:nvSpPr>
        <p:spPr>
          <a:xfrm>
            <a:off x="611560" y="2780928"/>
            <a:ext cx="5472608" cy="707886"/>
          </a:xfrm>
          <a:prstGeom prst="rect">
            <a:avLst/>
          </a:prstGeom>
          <a:noFill/>
        </p:spPr>
        <p:txBody>
          <a:bodyPr wrap="square" rtlCol="0">
            <a:spAutoFit/>
          </a:bodyPr>
          <a:lstStyle/>
          <a:p>
            <a:pPr marL="342900" lvl="0" indent="-342900">
              <a:buFont typeface="+mj-lt"/>
              <a:buAutoNum type="arabicPeriod" startAt="3"/>
            </a:pPr>
            <a:r>
              <a:rPr lang="en-GB" sz="2000" dirty="0" smtClean="0"/>
              <a:t>Is it clear what kind of intervention(s) would be most effective?</a:t>
            </a:r>
          </a:p>
        </p:txBody>
      </p:sp>
      <p:sp>
        <p:nvSpPr>
          <p:cNvPr id="34" name="TextBox 33"/>
          <p:cNvSpPr txBox="1"/>
          <p:nvPr/>
        </p:nvSpPr>
        <p:spPr>
          <a:xfrm>
            <a:off x="611560" y="3501008"/>
            <a:ext cx="5616624" cy="707886"/>
          </a:xfrm>
          <a:prstGeom prst="rect">
            <a:avLst/>
          </a:prstGeom>
          <a:noFill/>
        </p:spPr>
        <p:txBody>
          <a:bodyPr wrap="square" rtlCol="0">
            <a:spAutoFit/>
          </a:bodyPr>
          <a:lstStyle/>
          <a:p>
            <a:pPr marL="342900" indent="-342900">
              <a:buFont typeface="+mj-lt"/>
              <a:buAutoNum type="arabicPeriod" startAt="4"/>
            </a:pPr>
            <a:r>
              <a:rPr lang="en-GB" sz="2000" dirty="0" smtClean="0"/>
              <a:t>Is sufficient attention being given to anticipating how people may react to the change?</a:t>
            </a:r>
          </a:p>
        </p:txBody>
      </p:sp>
      <p:sp>
        <p:nvSpPr>
          <p:cNvPr id="35" name="TextBox 34"/>
          <p:cNvSpPr txBox="1"/>
          <p:nvPr/>
        </p:nvSpPr>
        <p:spPr>
          <a:xfrm>
            <a:off x="611560" y="4221088"/>
            <a:ext cx="5688632" cy="707886"/>
          </a:xfrm>
          <a:prstGeom prst="rect">
            <a:avLst/>
          </a:prstGeom>
          <a:noFill/>
        </p:spPr>
        <p:txBody>
          <a:bodyPr wrap="square" rtlCol="0">
            <a:spAutoFit/>
          </a:bodyPr>
          <a:lstStyle/>
          <a:p>
            <a:pPr marL="342900" indent="-342900">
              <a:buFont typeface="+mj-lt"/>
              <a:buAutoNum type="arabicPeriod" startAt="5"/>
            </a:pPr>
            <a:r>
              <a:rPr lang="en-GB" sz="2000" dirty="0" smtClean="0"/>
              <a:t>Is sufficient thought being given to the longer term implications of decisions?</a:t>
            </a: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6"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37" name="TextBox 36"/>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38"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 calcmode="lin" valueType="num">
                                      <p:cBhvr additive="base">
                                        <p:cTn id="3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30" grpId="0" build="allAtOnce"/>
      <p:bldP spid="31" grpId="0" build="allAtOnce"/>
      <p:bldP spid="34" grpId="0" build="allAtOnce"/>
      <p:bldP spid="3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11</a:t>
            </a:fld>
            <a:endParaRPr lang="en-GB" dirty="0"/>
          </a:p>
        </p:txBody>
      </p:sp>
      <p:sp>
        <p:nvSpPr>
          <p:cNvPr id="27" name="TextBox 26"/>
          <p:cNvSpPr txBox="1"/>
          <p:nvPr/>
        </p:nvSpPr>
        <p:spPr>
          <a:xfrm>
            <a:off x="395536" y="476672"/>
            <a:ext cx="8352928" cy="461665"/>
          </a:xfrm>
          <a:prstGeom prst="rect">
            <a:avLst/>
          </a:prstGeom>
          <a:noFill/>
        </p:spPr>
        <p:txBody>
          <a:bodyPr wrap="square" rtlCol="0">
            <a:spAutoFit/>
          </a:bodyPr>
          <a:lstStyle/>
          <a:p>
            <a:r>
              <a:rPr lang="en-GB" sz="2400" b="1" dirty="0" smtClean="0"/>
              <a:t>Implementing change and reviewing progress </a:t>
            </a:r>
            <a:r>
              <a:rPr lang="en-GB" sz="2400" b="1" dirty="0" smtClean="0">
                <a:solidFill>
                  <a:srgbClr val="C00000"/>
                </a:solidFill>
              </a:rPr>
              <a:t>(Chapters 24 &amp; 26)</a:t>
            </a:r>
            <a:endParaRPr lang="en-GB" sz="2400" b="1" dirty="0"/>
          </a:p>
        </p:txBody>
      </p:sp>
      <p:sp>
        <p:nvSpPr>
          <p:cNvPr id="28" name="TextBox 27"/>
          <p:cNvSpPr txBox="1"/>
          <p:nvPr/>
        </p:nvSpPr>
        <p:spPr>
          <a:xfrm>
            <a:off x="3275856" y="1261209"/>
            <a:ext cx="5400600" cy="1015663"/>
          </a:xfrm>
          <a:prstGeom prst="rect">
            <a:avLst/>
          </a:prstGeom>
          <a:noFill/>
        </p:spPr>
        <p:txBody>
          <a:bodyPr wrap="square" rtlCol="0">
            <a:spAutoFit/>
          </a:bodyPr>
          <a:lstStyle/>
          <a:p>
            <a:pPr marL="360000"/>
            <a:r>
              <a:rPr lang="en-GB" sz="2000" dirty="0" smtClean="0"/>
              <a:t>Often change plans are not implemented as intended because those leading the change fail to give sufficient attention to:</a:t>
            </a:r>
          </a:p>
        </p:txBody>
      </p:sp>
      <p:sp>
        <p:nvSpPr>
          <p:cNvPr id="30" name="TextBox 29"/>
          <p:cNvSpPr txBox="1"/>
          <p:nvPr/>
        </p:nvSpPr>
        <p:spPr>
          <a:xfrm>
            <a:off x="539552" y="2988820"/>
            <a:ext cx="5616624" cy="400110"/>
          </a:xfrm>
          <a:prstGeom prst="rect">
            <a:avLst/>
          </a:prstGeom>
          <a:noFill/>
        </p:spPr>
        <p:txBody>
          <a:bodyPr wrap="square" rtlCol="0">
            <a:spAutoFit/>
          </a:bodyPr>
          <a:lstStyle/>
          <a:p>
            <a:pPr marL="457200" indent="-457200">
              <a:buFont typeface="+mj-lt"/>
              <a:buAutoNum type="arabicPeriod"/>
            </a:pPr>
            <a:r>
              <a:rPr lang="en-GB" sz="2000" dirty="0" smtClean="0"/>
              <a:t>Competing goals</a:t>
            </a:r>
          </a:p>
        </p:txBody>
      </p:sp>
      <p:sp>
        <p:nvSpPr>
          <p:cNvPr id="31" name="TextBox 30"/>
          <p:cNvSpPr txBox="1"/>
          <p:nvPr/>
        </p:nvSpPr>
        <p:spPr>
          <a:xfrm>
            <a:off x="539552" y="3388930"/>
            <a:ext cx="5472608" cy="400110"/>
          </a:xfrm>
          <a:prstGeom prst="rect">
            <a:avLst/>
          </a:prstGeom>
          <a:noFill/>
        </p:spPr>
        <p:txBody>
          <a:bodyPr wrap="square" rtlCol="0">
            <a:spAutoFit/>
          </a:bodyPr>
          <a:lstStyle/>
          <a:p>
            <a:pPr marL="457200" lvl="0" indent="-457200">
              <a:buFont typeface="+mj-lt"/>
              <a:buAutoNum type="arabicPeriod" startAt="2"/>
            </a:pPr>
            <a:r>
              <a:rPr lang="en-GB" sz="2000" dirty="0" smtClean="0"/>
              <a:t>Communicating all aspects  of the change</a:t>
            </a:r>
          </a:p>
        </p:txBody>
      </p:sp>
      <p:sp>
        <p:nvSpPr>
          <p:cNvPr id="34" name="TextBox 33"/>
          <p:cNvSpPr txBox="1"/>
          <p:nvPr/>
        </p:nvSpPr>
        <p:spPr>
          <a:xfrm>
            <a:off x="539552" y="3820978"/>
            <a:ext cx="5616624" cy="707886"/>
          </a:xfrm>
          <a:prstGeom prst="rect">
            <a:avLst/>
          </a:prstGeom>
          <a:noFill/>
        </p:spPr>
        <p:txBody>
          <a:bodyPr wrap="square" rtlCol="0">
            <a:spAutoFit/>
          </a:bodyPr>
          <a:lstStyle/>
          <a:p>
            <a:pPr marL="457200" indent="-457200">
              <a:buFont typeface="+mj-lt"/>
              <a:buAutoNum type="arabicPeriod" startAt="3"/>
            </a:pPr>
            <a:r>
              <a:rPr lang="en-GB" sz="2000" dirty="0" smtClean="0"/>
              <a:t>Motivating individuals and groups to support the change</a:t>
            </a:r>
          </a:p>
        </p:txBody>
      </p:sp>
      <p:sp>
        <p:nvSpPr>
          <p:cNvPr id="35" name="TextBox 34"/>
          <p:cNvSpPr txBox="1"/>
          <p:nvPr/>
        </p:nvSpPr>
        <p:spPr>
          <a:xfrm>
            <a:off x="539552" y="4509120"/>
            <a:ext cx="5688632" cy="400110"/>
          </a:xfrm>
          <a:prstGeom prst="rect">
            <a:avLst/>
          </a:prstGeom>
          <a:noFill/>
        </p:spPr>
        <p:txBody>
          <a:bodyPr wrap="square" rtlCol="0">
            <a:spAutoFit/>
          </a:bodyPr>
          <a:lstStyle/>
          <a:p>
            <a:pPr marL="457200" indent="-457200">
              <a:buFont typeface="+mj-lt"/>
              <a:buAutoNum type="arabicPeriod" startAt="4"/>
            </a:pPr>
            <a:r>
              <a:rPr lang="en-GB" sz="2000" dirty="0" smtClean="0"/>
              <a:t>Reviewing the change and monitoring progress</a:t>
            </a:r>
          </a:p>
        </p:txBody>
      </p:sp>
      <p:sp>
        <p:nvSpPr>
          <p:cNvPr id="33" name="TextBox 32"/>
          <p:cNvSpPr txBox="1"/>
          <p:nvPr/>
        </p:nvSpPr>
        <p:spPr>
          <a:xfrm>
            <a:off x="539552" y="4901098"/>
            <a:ext cx="5472608" cy="400110"/>
          </a:xfrm>
          <a:prstGeom prst="rect">
            <a:avLst/>
          </a:prstGeom>
          <a:noFill/>
        </p:spPr>
        <p:txBody>
          <a:bodyPr wrap="square" rtlCol="0">
            <a:spAutoFit/>
          </a:bodyPr>
          <a:lstStyle/>
          <a:p>
            <a:pPr marL="342900" lvl="0" indent="-342900">
              <a:buFont typeface="+mj-lt"/>
              <a:buAutoNum type="arabicPeriod" startAt="5"/>
            </a:pPr>
            <a:r>
              <a:rPr lang="en-GB" sz="2000" dirty="0" smtClean="0"/>
              <a:t> </a:t>
            </a:r>
            <a:r>
              <a:rPr lang="en-GB" sz="2000" dirty="0"/>
              <a:t> </a:t>
            </a:r>
            <a:r>
              <a:rPr lang="en-GB" sz="2000" dirty="0" smtClean="0"/>
              <a:t>Fragmentation and the lack of coordination</a:t>
            </a:r>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7" name="grid-item_A_19776" descr="http://macmillan.captureweb.co.uk/assets/thumbnails/66/3/e2d75ea3f9cbd16a3c8ef66c895e1904.jpg"/>
          <p:cNvPicPr/>
          <p:nvPr>
            <p:custDataLst>
              <p:tags r:id="rId2"/>
            </p:custDataLst>
          </p:nvPr>
        </p:nvPicPr>
        <p:blipFill>
          <a:blip r:embed="rId6" cstate="print"/>
          <a:srcRect/>
          <a:stretch>
            <a:fillRect/>
          </a:stretch>
        </p:blipFill>
        <p:spPr bwMode="auto">
          <a:xfrm>
            <a:off x="683568" y="1196752"/>
            <a:ext cx="2664296" cy="1728192"/>
          </a:xfrm>
          <a:prstGeom prst="rect">
            <a:avLst/>
          </a:prstGeom>
          <a:ln>
            <a:noFill/>
          </a:ln>
          <a:effectLst>
            <a:outerShdw blurRad="292100" dist="139700" dir="2700000" algn="tl" rotWithShape="0">
              <a:srgbClr val="333333">
                <a:alpha val="65000"/>
              </a:srgbClr>
            </a:outerShdw>
          </a:effectLst>
        </p:spPr>
      </p:pic>
      <p:grpSp>
        <p:nvGrpSpPr>
          <p:cNvPr id="38" name="Group 2"/>
          <p:cNvGrpSpPr>
            <a:grpSpLocks/>
          </p:cNvGrpSpPr>
          <p:nvPr>
            <p:custDataLst>
              <p:tags r:id="rId3"/>
            </p:custDataLst>
          </p:nvPr>
        </p:nvGrpSpPr>
        <p:grpSpPr bwMode="auto">
          <a:xfrm>
            <a:off x="6516216" y="2420888"/>
            <a:ext cx="2088232" cy="3888432"/>
            <a:chOff x="1672" y="6838"/>
            <a:chExt cx="3629" cy="8363"/>
          </a:xfrm>
          <a:solidFill>
            <a:schemeClr val="bg2"/>
          </a:solidFill>
        </p:grpSpPr>
        <p:grpSp>
          <p:nvGrpSpPr>
            <p:cNvPr id="39" name="Group 3"/>
            <p:cNvGrpSpPr>
              <a:grpSpLocks/>
            </p:cNvGrpSpPr>
            <p:nvPr/>
          </p:nvGrpSpPr>
          <p:grpSpPr bwMode="auto">
            <a:xfrm>
              <a:off x="4261" y="6916"/>
              <a:ext cx="1040" cy="8285"/>
              <a:chOff x="4261" y="6916"/>
              <a:chExt cx="1040" cy="8285"/>
            </a:xfrm>
            <a:grpFill/>
          </p:grpSpPr>
          <p:sp>
            <p:nvSpPr>
              <p:cNvPr id="59"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0"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0" name="Group 6"/>
            <p:cNvGrpSpPr>
              <a:grpSpLocks/>
            </p:cNvGrpSpPr>
            <p:nvPr/>
          </p:nvGrpSpPr>
          <p:grpSpPr bwMode="auto">
            <a:xfrm>
              <a:off x="1672" y="6838"/>
              <a:ext cx="3062" cy="8251"/>
              <a:chOff x="1672" y="5437"/>
              <a:chExt cx="3062" cy="8251"/>
            </a:xfrm>
            <a:grpFill/>
          </p:grpSpPr>
          <p:grpSp>
            <p:nvGrpSpPr>
              <p:cNvPr id="41" name="Group 7"/>
              <p:cNvGrpSpPr>
                <a:grpSpLocks/>
              </p:cNvGrpSpPr>
              <p:nvPr/>
            </p:nvGrpSpPr>
            <p:grpSpPr bwMode="auto">
              <a:xfrm>
                <a:off x="1672" y="5437"/>
                <a:ext cx="946" cy="8251"/>
                <a:chOff x="1244" y="2090"/>
                <a:chExt cx="946" cy="6656"/>
              </a:xfrm>
              <a:grpFill/>
            </p:grpSpPr>
            <p:sp>
              <p:nvSpPr>
                <p:cNvPr id="57"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8"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2" name="Group 10"/>
              <p:cNvGrpSpPr>
                <a:grpSpLocks/>
              </p:cNvGrpSpPr>
              <p:nvPr/>
            </p:nvGrpSpPr>
            <p:grpSpPr bwMode="auto">
              <a:xfrm>
                <a:off x="2239" y="5515"/>
                <a:ext cx="2495" cy="1793"/>
                <a:chOff x="5483" y="3691"/>
                <a:chExt cx="2495" cy="1446"/>
              </a:xfrm>
              <a:grpFill/>
            </p:grpSpPr>
            <p:sp>
              <p:nvSpPr>
                <p:cNvPr id="55"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13"/>
              <p:cNvGrpSpPr>
                <a:grpSpLocks/>
              </p:cNvGrpSpPr>
              <p:nvPr/>
            </p:nvGrpSpPr>
            <p:grpSpPr bwMode="auto">
              <a:xfrm>
                <a:off x="2352" y="10376"/>
                <a:ext cx="2381" cy="1645"/>
                <a:chOff x="5596" y="7612"/>
                <a:chExt cx="2381" cy="1327"/>
              </a:xfrm>
              <a:grpFill/>
            </p:grpSpPr>
            <p:sp>
              <p:nvSpPr>
                <p:cNvPr id="53" name="AutoShape 14"/>
                <p:cNvSpPr>
                  <a:spLocks noChangeArrowheads="1"/>
                </p:cNvSpPr>
                <p:nvPr/>
              </p:nvSpPr>
              <p:spPr bwMode="auto">
                <a:xfrm rot="5400000">
                  <a:off x="6056" y="7173"/>
                  <a:ext cx="1327" cy="2206"/>
                </a:xfrm>
                <a:prstGeom prst="chevron">
                  <a:avLst>
                    <a:gd name="adj" fmla="val 1255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 name="Group 16"/>
              <p:cNvGrpSpPr>
                <a:grpSpLocks/>
              </p:cNvGrpSpPr>
              <p:nvPr/>
            </p:nvGrpSpPr>
            <p:grpSpPr bwMode="auto">
              <a:xfrm>
                <a:off x="2353" y="11966"/>
                <a:ext cx="2268" cy="1602"/>
                <a:chOff x="3705" y="11122"/>
                <a:chExt cx="2328" cy="2182"/>
              </a:xfrm>
              <a:grpFill/>
            </p:grpSpPr>
            <p:sp>
              <p:nvSpPr>
                <p:cNvPr id="51"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9"/>
              <p:cNvGrpSpPr>
                <a:grpSpLocks/>
              </p:cNvGrpSpPr>
              <p:nvPr/>
            </p:nvGrpSpPr>
            <p:grpSpPr bwMode="auto">
              <a:xfrm>
                <a:off x="2373" y="7308"/>
                <a:ext cx="2206" cy="1716"/>
                <a:chOff x="1674" y="1129"/>
                <a:chExt cx="2250" cy="2924"/>
              </a:xfrm>
              <a:grpFill/>
            </p:grpSpPr>
            <p:sp>
              <p:nvSpPr>
                <p:cNvPr id="49"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22"/>
              <p:cNvGrpSpPr>
                <a:grpSpLocks/>
              </p:cNvGrpSpPr>
              <p:nvPr/>
            </p:nvGrpSpPr>
            <p:grpSpPr bwMode="auto">
              <a:xfrm>
                <a:off x="2373" y="8974"/>
                <a:ext cx="2206" cy="1443"/>
                <a:chOff x="3552" y="6481"/>
                <a:chExt cx="2206" cy="1164"/>
              </a:xfrm>
              <a:grpFill/>
            </p:grpSpPr>
            <p:sp>
              <p:nvSpPr>
                <p:cNvPr id="47"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61" name="TextBox 60"/>
          <p:cNvSpPr txBox="1"/>
          <p:nvPr/>
        </p:nvSpPr>
        <p:spPr>
          <a:xfrm>
            <a:off x="2555776" y="2708920"/>
            <a:ext cx="720080" cy="184666"/>
          </a:xfrm>
          <a:prstGeom prst="rect">
            <a:avLst/>
          </a:prstGeom>
          <a:noFill/>
        </p:spPr>
        <p:txBody>
          <a:bodyPr wrap="square" rtlCol="0">
            <a:spAutoFit/>
          </a:bodyPr>
          <a:lstStyle/>
          <a:p>
            <a:pPr algn="r"/>
            <a:r>
              <a:rPr lang="en-GB" sz="600" dirty="0" smtClean="0">
                <a:solidFill>
                  <a:schemeClr val="bg1"/>
                </a:solidFill>
              </a:rPr>
              <a:t>© CORBIS</a:t>
            </a:r>
          </a:p>
        </p:txBody>
      </p:sp>
      <p:sp>
        <p:nvSpPr>
          <p:cNvPr id="6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 calcmode="lin" valueType="num">
                                      <p:cBhvr additive="base">
                                        <p:cTn id="3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30" grpId="0" build="allAtOnce"/>
      <p:bldP spid="31" grpId="0" build="allAtOnce"/>
      <p:bldP spid="34" grpId="0" build="allAtOnce"/>
      <p:bldP spid="35" grpId="0" build="allAtOnce"/>
      <p:bldP spid="3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12</a:t>
            </a:fld>
            <a:endParaRPr lang="en-GB"/>
          </a:p>
        </p:txBody>
      </p:sp>
      <p:grpSp>
        <p:nvGrpSpPr>
          <p:cNvPr id="4" name="Group 2"/>
          <p:cNvGrpSpPr>
            <a:grpSpLocks/>
          </p:cNvGrpSpPr>
          <p:nvPr>
            <p:custDataLst>
              <p:tags r:id="rId2"/>
            </p:custDataLst>
          </p:nvPr>
        </p:nvGrpSpPr>
        <p:grpSpPr bwMode="auto">
          <a:xfrm>
            <a:off x="6228184" y="1071141"/>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619672" y="332656"/>
            <a:ext cx="6768752" cy="830997"/>
          </a:xfrm>
          <a:prstGeom prst="rect">
            <a:avLst/>
          </a:prstGeom>
          <a:noFill/>
        </p:spPr>
        <p:txBody>
          <a:bodyPr wrap="square" rtlCol="0">
            <a:spAutoFit/>
          </a:bodyPr>
          <a:lstStyle/>
          <a:p>
            <a:r>
              <a:rPr lang="en-GB" sz="2400" b="1" dirty="0" smtClean="0"/>
              <a:t>Questions that might help leaders reflect on how they are managing this stage of the process</a:t>
            </a:r>
            <a:endParaRPr lang="en-GB" sz="2400" b="1" dirty="0"/>
          </a:p>
        </p:txBody>
      </p:sp>
      <p:sp>
        <p:nvSpPr>
          <p:cNvPr id="30" name="TextBox 29"/>
          <p:cNvSpPr txBox="1"/>
          <p:nvPr/>
        </p:nvSpPr>
        <p:spPr>
          <a:xfrm>
            <a:off x="611560" y="1713002"/>
            <a:ext cx="5616624" cy="707886"/>
          </a:xfrm>
          <a:prstGeom prst="rect">
            <a:avLst/>
          </a:prstGeom>
          <a:noFill/>
        </p:spPr>
        <p:txBody>
          <a:bodyPr wrap="square" rtlCol="0">
            <a:spAutoFit/>
          </a:bodyPr>
          <a:lstStyle/>
          <a:p>
            <a:pPr marL="457200" lvl="0" indent="-457200">
              <a:buFont typeface="+mj-lt"/>
              <a:buAutoNum type="arabicPeriod"/>
            </a:pPr>
            <a:r>
              <a:rPr lang="en-GB" sz="2000" dirty="0" smtClean="0"/>
              <a:t>Do change managers communicate a compelling vision and set realist goals?</a:t>
            </a:r>
          </a:p>
        </p:txBody>
      </p:sp>
      <p:sp>
        <p:nvSpPr>
          <p:cNvPr id="34" name="TextBox 33"/>
          <p:cNvSpPr txBox="1"/>
          <p:nvPr/>
        </p:nvSpPr>
        <p:spPr>
          <a:xfrm>
            <a:off x="611560" y="2465020"/>
            <a:ext cx="5616624" cy="400110"/>
          </a:xfrm>
          <a:prstGeom prst="rect">
            <a:avLst/>
          </a:prstGeom>
          <a:noFill/>
        </p:spPr>
        <p:txBody>
          <a:bodyPr wrap="square" rtlCol="0">
            <a:spAutoFit/>
          </a:bodyPr>
          <a:lstStyle/>
          <a:p>
            <a:pPr marL="457200" lvl="0" indent="-457200">
              <a:buFont typeface="+mj-lt"/>
              <a:buAutoNum type="arabicPeriod" startAt="2"/>
            </a:pPr>
            <a:r>
              <a:rPr lang="en-GB" sz="2000" dirty="0" smtClean="0"/>
              <a:t>Are stakeholders being managed effectively?</a:t>
            </a:r>
          </a:p>
        </p:txBody>
      </p:sp>
      <p:sp>
        <p:nvSpPr>
          <p:cNvPr id="35" name="TextBox 34"/>
          <p:cNvSpPr txBox="1"/>
          <p:nvPr/>
        </p:nvSpPr>
        <p:spPr>
          <a:xfrm>
            <a:off x="611560" y="2937138"/>
            <a:ext cx="5688632" cy="1015663"/>
          </a:xfrm>
          <a:prstGeom prst="rect">
            <a:avLst/>
          </a:prstGeom>
          <a:noFill/>
        </p:spPr>
        <p:txBody>
          <a:bodyPr wrap="square" rtlCol="0">
            <a:spAutoFit/>
          </a:bodyPr>
          <a:lstStyle/>
          <a:p>
            <a:pPr marL="457200" lvl="0" indent="-457200">
              <a:buFont typeface="+mj-lt"/>
              <a:buAutoNum type="arabicPeriod" startAt="3"/>
            </a:pPr>
            <a:r>
              <a:rPr lang="en-GB" sz="2000" dirty="0" smtClean="0"/>
              <a:t>Do change managers seek feedback in order to eliminate impediments to implementation?</a:t>
            </a:r>
          </a:p>
          <a:p>
            <a:pPr marL="457200" indent="-457200">
              <a:buFont typeface="+mj-lt"/>
              <a:buAutoNum type="arabicPeriod" startAt="3"/>
            </a:pPr>
            <a:endParaRPr lang="en-GB" sz="2000" dirty="0" smtClean="0"/>
          </a:p>
        </p:txBody>
      </p:sp>
      <p:sp>
        <p:nvSpPr>
          <p:cNvPr id="33" name="TextBox 32"/>
          <p:cNvSpPr txBox="1"/>
          <p:nvPr/>
        </p:nvSpPr>
        <p:spPr>
          <a:xfrm>
            <a:off x="611560" y="3657218"/>
            <a:ext cx="5472608" cy="707886"/>
          </a:xfrm>
          <a:prstGeom prst="rect">
            <a:avLst/>
          </a:prstGeom>
          <a:noFill/>
        </p:spPr>
        <p:txBody>
          <a:bodyPr wrap="square" rtlCol="0">
            <a:spAutoFit/>
          </a:bodyPr>
          <a:lstStyle/>
          <a:p>
            <a:pPr marL="457200" indent="-457200">
              <a:buFont typeface="+mj-lt"/>
              <a:buAutoNum type="arabicPeriod" startAt="4"/>
            </a:pPr>
            <a:r>
              <a:rPr lang="en-GB" sz="2000" dirty="0" smtClean="0"/>
              <a:t>Is there sufficient coordination between those involved in implementing the change? </a:t>
            </a: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6"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37" name="TextBox 36"/>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38"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4" grpId="0" build="p"/>
      <p:bldP spid="35" grpId="0" build="allAtOnce"/>
      <p:bldP spid="3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13</a:t>
            </a:fld>
            <a:endParaRPr lang="en-GB"/>
          </a:p>
        </p:txBody>
      </p:sp>
      <p:sp>
        <p:nvSpPr>
          <p:cNvPr id="27" name="TextBox 26"/>
          <p:cNvSpPr txBox="1"/>
          <p:nvPr/>
        </p:nvSpPr>
        <p:spPr>
          <a:xfrm>
            <a:off x="2771800" y="476672"/>
            <a:ext cx="5616624" cy="461665"/>
          </a:xfrm>
          <a:prstGeom prst="rect">
            <a:avLst/>
          </a:prstGeom>
          <a:noFill/>
        </p:spPr>
        <p:txBody>
          <a:bodyPr wrap="square" rtlCol="0">
            <a:spAutoFit/>
          </a:bodyPr>
          <a:lstStyle/>
          <a:p>
            <a:r>
              <a:rPr lang="en-GB" sz="2400" b="1" dirty="0" smtClean="0"/>
              <a:t>Sustaining change </a:t>
            </a:r>
            <a:r>
              <a:rPr lang="en-GB" sz="2400" b="1" dirty="0" smtClean="0">
                <a:solidFill>
                  <a:srgbClr val="C00000"/>
                </a:solidFill>
              </a:rPr>
              <a:t>(Chapters 27 &amp; 28)</a:t>
            </a:r>
            <a:endParaRPr lang="en-GB" sz="2400" b="1" dirty="0"/>
          </a:p>
        </p:txBody>
      </p:sp>
      <p:sp>
        <p:nvSpPr>
          <p:cNvPr id="30" name="TextBox 29"/>
          <p:cNvSpPr txBox="1"/>
          <p:nvPr/>
        </p:nvSpPr>
        <p:spPr>
          <a:xfrm>
            <a:off x="683568" y="4397042"/>
            <a:ext cx="5616624" cy="400110"/>
          </a:xfrm>
          <a:prstGeom prst="rect">
            <a:avLst/>
          </a:prstGeom>
          <a:noFill/>
        </p:spPr>
        <p:txBody>
          <a:bodyPr wrap="square" rtlCol="0">
            <a:spAutoFit/>
          </a:bodyPr>
          <a:lstStyle/>
          <a:p>
            <a:pPr marL="457200" indent="-457200">
              <a:buFont typeface="+mj-lt"/>
              <a:buAutoNum type="arabicPeriod"/>
            </a:pPr>
            <a:r>
              <a:rPr lang="en-GB" sz="2000" dirty="0" smtClean="0"/>
              <a:t>The change strategy</a:t>
            </a:r>
          </a:p>
        </p:txBody>
      </p:sp>
      <p:sp>
        <p:nvSpPr>
          <p:cNvPr id="34" name="TextBox 33"/>
          <p:cNvSpPr txBox="1"/>
          <p:nvPr/>
        </p:nvSpPr>
        <p:spPr>
          <a:xfrm>
            <a:off x="179512" y="1944121"/>
            <a:ext cx="6048672" cy="2400657"/>
          </a:xfrm>
          <a:prstGeom prst="rect">
            <a:avLst/>
          </a:prstGeom>
          <a:noFill/>
        </p:spPr>
        <p:txBody>
          <a:bodyPr wrap="square" rtlCol="0">
            <a:spAutoFit/>
          </a:bodyPr>
          <a:lstStyle/>
          <a:p>
            <a:pPr marL="457200"/>
            <a:r>
              <a:rPr lang="en-GB" sz="2000" dirty="0" smtClean="0"/>
              <a:t>A sustained change is one where </a:t>
            </a:r>
            <a:r>
              <a:rPr lang="en-GB" sz="2000" b="1" dirty="0" smtClean="0">
                <a:solidFill>
                  <a:srgbClr val="C00000"/>
                </a:solidFill>
              </a:rPr>
              <a:t>“new ways of working and improved outcomes become the norm” </a:t>
            </a:r>
            <a:r>
              <a:rPr lang="en-GB" sz="2000" dirty="0" smtClean="0"/>
              <a:t>and where </a:t>
            </a:r>
            <a:r>
              <a:rPr lang="en-GB" sz="2000" dirty="0" smtClean="0">
                <a:solidFill>
                  <a:srgbClr val="C00000"/>
                </a:solidFill>
              </a:rPr>
              <a:t>“</a:t>
            </a:r>
            <a:r>
              <a:rPr lang="en-GB" sz="2000" b="1" dirty="0" smtClean="0">
                <a:solidFill>
                  <a:srgbClr val="C00000"/>
                </a:solidFill>
              </a:rPr>
              <a:t>the thinking and attitudes behind them are fundamentally altered and the systems surrounding them are transformed in support</a:t>
            </a:r>
            <a:r>
              <a:rPr lang="en-GB" sz="2000" dirty="0" smtClean="0">
                <a:solidFill>
                  <a:srgbClr val="C00000"/>
                </a:solidFill>
              </a:rPr>
              <a:t>.” </a:t>
            </a:r>
          </a:p>
          <a:p>
            <a:pPr marL="457200" algn="r"/>
            <a:r>
              <a:rPr lang="en-GB" sz="1000" dirty="0" smtClean="0"/>
              <a:t>The </a:t>
            </a:r>
            <a:r>
              <a:rPr lang="en-GB" sz="1000" dirty="0" err="1" smtClean="0"/>
              <a:t>NHS</a:t>
            </a:r>
            <a:r>
              <a:rPr lang="en-GB" sz="1000" dirty="0" smtClean="0"/>
              <a:t> Modernisation Agency  (2002, p. 12)</a:t>
            </a:r>
          </a:p>
          <a:p>
            <a:pPr marL="457200" lvl="0" indent="-457200"/>
            <a:endParaRPr lang="en-GB" sz="2000" dirty="0" smtClean="0"/>
          </a:p>
        </p:txBody>
      </p:sp>
      <p:sp>
        <p:nvSpPr>
          <p:cNvPr id="32" name="TextBox 31"/>
          <p:cNvSpPr txBox="1"/>
          <p:nvPr/>
        </p:nvSpPr>
        <p:spPr>
          <a:xfrm>
            <a:off x="2843808" y="980728"/>
            <a:ext cx="5760640" cy="707886"/>
          </a:xfrm>
          <a:prstGeom prst="rect">
            <a:avLst/>
          </a:prstGeom>
          <a:noFill/>
        </p:spPr>
        <p:txBody>
          <a:bodyPr wrap="square" rtlCol="0">
            <a:spAutoFit/>
          </a:bodyPr>
          <a:lstStyle/>
          <a:p>
            <a:r>
              <a:rPr lang="en-GB" sz="2000" dirty="0" smtClean="0"/>
              <a:t>It is not enough to think of change in terms of simply </a:t>
            </a:r>
            <a:r>
              <a:rPr lang="en-GB" sz="2000" i="1" dirty="0" smtClean="0"/>
              <a:t>reaching</a:t>
            </a:r>
            <a:r>
              <a:rPr lang="en-GB" sz="2000" dirty="0" smtClean="0"/>
              <a:t> a new state.  </a:t>
            </a:r>
            <a:endParaRPr lang="en-GB" sz="2000" dirty="0"/>
          </a:p>
        </p:txBody>
      </p:sp>
      <p:sp>
        <p:nvSpPr>
          <p:cNvPr id="36" name="TextBox 35"/>
          <p:cNvSpPr txBox="1"/>
          <p:nvPr/>
        </p:nvSpPr>
        <p:spPr>
          <a:xfrm>
            <a:off x="683568" y="4037002"/>
            <a:ext cx="5328592" cy="400110"/>
          </a:xfrm>
          <a:prstGeom prst="rect">
            <a:avLst/>
          </a:prstGeom>
          <a:noFill/>
        </p:spPr>
        <p:txBody>
          <a:bodyPr wrap="square" rtlCol="0">
            <a:spAutoFit/>
          </a:bodyPr>
          <a:lstStyle/>
          <a:p>
            <a:r>
              <a:rPr lang="en-GB" sz="2000" dirty="0" smtClean="0"/>
              <a:t>Sustainability can be affected by many factors</a:t>
            </a:r>
            <a:r>
              <a:rPr lang="en-GB" dirty="0" smtClean="0"/>
              <a:t>:</a:t>
            </a:r>
            <a:endParaRPr lang="en-GB" dirty="0"/>
          </a:p>
        </p:txBody>
      </p:sp>
      <p:sp>
        <p:nvSpPr>
          <p:cNvPr id="37" name="TextBox 36"/>
          <p:cNvSpPr txBox="1"/>
          <p:nvPr/>
        </p:nvSpPr>
        <p:spPr>
          <a:xfrm>
            <a:off x="683568" y="4829090"/>
            <a:ext cx="4896544" cy="400110"/>
          </a:xfrm>
          <a:prstGeom prst="rect">
            <a:avLst/>
          </a:prstGeom>
          <a:noFill/>
        </p:spPr>
        <p:txBody>
          <a:bodyPr wrap="square" rtlCol="0">
            <a:spAutoFit/>
          </a:bodyPr>
          <a:lstStyle/>
          <a:p>
            <a:pPr marL="457200" lvl="0" indent="-457200">
              <a:buFont typeface="+mj-lt"/>
              <a:buAutoNum type="arabicPeriod" startAt="2"/>
            </a:pPr>
            <a:r>
              <a:rPr lang="en-GB" sz="2000" dirty="0" smtClean="0"/>
              <a:t>Leader behaviour post implementation</a:t>
            </a:r>
          </a:p>
        </p:txBody>
      </p:sp>
      <p:sp>
        <p:nvSpPr>
          <p:cNvPr id="38" name="TextBox 37"/>
          <p:cNvSpPr txBox="1"/>
          <p:nvPr/>
        </p:nvSpPr>
        <p:spPr>
          <a:xfrm>
            <a:off x="755576" y="5405154"/>
            <a:ext cx="5112568" cy="400110"/>
          </a:xfrm>
          <a:prstGeom prst="rect">
            <a:avLst/>
          </a:prstGeom>
          <a:noFill/>
        </p:spPr>
        <p:txBody>
          <a:bodyPr wrap="square" rtlCol="0">
            <a:spAutoFit/>
          </a:bodyPr>
          <a:lstStyle/>
          <a:p>
            <a:pPr marL="342900" lvl="0" indent="-342900">
              <a:buFont typeface="+mj-lt"/>
              <a:buAutoNum type="arabicPeriod" startAt="3"/>
            </a:pPr>
            <a:r>
              <a:rPr lang="en-GB" sz="2000" dirty="0" smtClean="0"/>
              <a:t> Churn</a:t>
            </a:r>
          </a:p>
        </p:txBody>
      </p:sp>
      <p:sp>
        <p:nvSpPr>
          <p:cNvPr id="10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39" name="Group 2"/>
          <p:cNvGrpSpPr>
            <a:grpSpLocks/>
          </p:cNvGrpSpPr>
          <p:nvPr>
            <p:custDataLst>
              <p:tags r:id="rId2"/>
            </p:custDataLst>
          </p:nvPr>
        </p:nvGrpSpPr>
        <p:grpSpPr bwMode="auto">
          <a:xfrm>
            <a:off x="6516216" y="2420888"/>
            <a:ext cx="2088232" cy="3888432"/>
            <a:chOff x="1672" y="6838"/>
            <a:chExt cx="3629" cy="8363"/>
          </a:xfrm>
          <a:solidFill>
            <a:schemeClr val="bg2"/>
          </a:solidFill>
        </p:grpSpPr>
        <p:grpSp>
          <p:nvGrpSpPr>
            <p:cNvPr id="40" name="Group 3"/>
            <p:cNvGrpSpPr>
              <a:grpSpLocks/>
            </p:cNvGrpSpPr>
            <p:nvPr/>
          </p:nvGrpSpPr>
          <p:grpSpPr bwMode="auto">
            <a:xfrm>
              <a:off x="4261" y="6916"/>
              <a:ext cx="1040" cy="8285"/>
              <a:chOff x="4261" y="6916"/>
              <a:chExt cx="1040" cy="8285"/>
            </a:xfrm>
            <a:grpFill/>
          </p:grpSpPr>
          <p:sp>
            <p:nvSpPr>
              <p:cNvPr id="60"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1" name="Group 6"/>
            <p:cNvGrpSpPr>
              <a:grpSpLocks/>
            </p:cNvGrpSpPr>
            <p:nvPr/>
          </p:nvGrpSpPr>
          <p:grpSpPr bwMode="auto">
            <a:xfrm>
              <a:off x="1672" y="6838"/>
              <a:ext cx="3062" cy="8251"/>
              <a:chOff x="1672" y="5437"/>
              <a:chExt cx="3062" cy="8251"/>
            </a:xfrm>
            <a:grpFill/>
          </p:grpSpPr>
          <p:grpSp>
            <p:nvGrpSpPr>
              <p:cNvPr id="42" name="Group 7"/>
              <p:cNvGrpSpPr>
                <a:grpSpLocks/>
              </p:cNvGrpSpPr>
              <p:nvPr/>
            </p:nvGrpSpPr>
            <p:grpSpPr bwMode="auto">
              <a:xfrm>
                <a:off x="1672" y="5437"/>
                <a:ext cx="946" cy="8251"/>
                <a:chOff x="1244" y="2090"/>
                <a:chExt cx="946" cy="6656"/>
              </a:xfrm>
              <a:grpFill/>
            </p:grpSpPr>
            <p:sp>
              <p:nvSpPr>
                <p:cNvPr id="58"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9"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10"/>
              <p:cNvGrpSpPr>
                <a:grpSpLocks/>
              </p:cNvGrpSpPr>
              <p:nvPr/>
            </p:nvGrpSpPr>
            <p:grpSpPr bwMode="auto">
              <a:xfrm>
                <a:off x="2239" y="5515"/>
                <a:ext cx="2495" cy="1793"/>
                <a:chOff x="5483" y="3691"/>
                <a:chExt cx="2495" cy="1446"/>
              </a:xfrm>
              <a:grpFill/>
            </p:grpSpPr>
            <p:sp>
              <p:nvSpPr>
                <p:cNvPr id="56"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 name="Group 13"/>
              <p:cNvGrpSpPr>
                <a:grpSpLocks/>
              </p:cNvGrpSpPr>
              <p:nvPr/>
            </p:nvGrpSpPr>
            <p:grpSpPr bwMode="auto">
              <a:xfrm>
                <a:off x="2352" y="10376"/>
                <a:ext cx="2381" cy="1645"/>
                <a:chOff x="5596" y="7612"/>
                <a:chExt cx="2381" cy="1327"/>
              </a:xfrm>
              <a:grpFill/>
            </p:grpSpPr>
            <p:sp>
              <p:nvSpPr>
                <p:cNvPr id="54"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6"/>
              <p:cNvGrpSpPr>
                <a:grpSpLocks/>
              </p:cNvGrpSpPr>
              <p:nvPr/>
            </p:nvGrpSpPr>
            <p:grpSpPr bwMode="auto">
              <a:xfrm>
                <a:off x="2353" y="11966"/>
                <a:ext cx="2268" cy="1602"/>
                <a:chOff x="3705" y="11122"/>
                <a:chExt cx="2328" cy="2182"/>
              </a:xfrm>
              <a:grpFill/>
            </p:grpSpPr>
            <p:sp>
              <p:nvSpPr>
                <p:cNvPr id="52" name="AutoShape 17"/>
                <p:cNvSpPr>
                  <a:spLocks noChangeArrowheads="1"/>
                </p:cNvSpPr>
                <p:nvPr/>
              </p:nvSpPr>
              <p:spPr bwMode="auto">
                <a:xfrm rot="5400000">
                  <a:off x="3754" y="11080"/>
                  <a:ext cx="2182" cy="2265"/>
                </a:xfrm>
                <a:prstGeom prst="chevron">
                  <a:avLst>
                    <a:gd name="adj" fmla="val 1361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19"/>
              <p:cNvGrpSpPr>
                <a:grpSpLocks/>
              </p:cNvGrpSpPr>
              <p:nvPr/>
            </p:nvGrpSpPr>
            <p:grpSpPr bwMode="auto">
              <a:xfrm>
                <a:off x="2373" y="7308"/>
                <a:ext cx="2206" cy="1716"/>
                <a:chOff x="1674" y="1129"/>
                <a:chExt cx="2250" cy="2924"/>
              </a:xfrm>
              <a:grpFill/>
            </p:grpSpPr>
            <p:sp>
              <p:nvSpPr>
                <p:cNvPr id="50"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7" name="Group 22"/>
              <p:cNvGrpSpPr>
                <a:grpSpLocks/>
              </p:cNvGrpSpPr>
              <p:nvPr/>
            </p:nvGrpSpPr>
            <p:grpSpPr bwMode="auto">
              <a:xfrm>
                <a:off x="2373" y="8974"/>
                <a:ext cx="2206" cy="1443"/>
                <a:chOff x="3552" y="6481"/>
                <a:chExt cx="2206" cy="1164"/>
              </a:xfrm>
              <a:grpFill/>
            </p:grpSpPr>
            <p:sp>
              <p:nvSpPr>
                <p:cNvPr id="48"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pic>
        <p:nvPicPr>
          <p:cNvPr id="63" name="grid-item_A_14863" descr="http://macmillan.captureweb.co.uk/assets/thumbnails/50/3/27a8cf35fdb87eecb82ba6e4ea17a775.jpg"/>
          <p:cNvPicPr/>
          <p:nvPr>
            <p:custDataLst>
              <p:tags r:id="rId3"/>
            </p:custDataLst>
          </p:nvPr>
        </p:nvPicPr>
        <p:blipFill>
          <a:blip r:embed="rId6" cstate="print"/>
          <a:srcRect l="14563" t="22438" b="14563"/>
          <a:stretch>
            <a:fillRect/>
          </a:stretch>
        </p:blipFill>
        <p:spPr bwMode="auto">
          <a:xfrm>
            <a:off x="755576" y="548680"/>
            <a:ext cx="1562472" cy="1152128"/>
          </a:xfrm>
          <a:prstGeom prst="rect">
            <a:avLst/>
          </a:prstGeom>
          <a:ln>
            <a:noFill/>
          </a:ln>
          <a:effectLst>
            <a:outerShdw blurRad="292100" dist="139700" dir="2700000" algn="tl" rotWithShape="0">
              <a:srgbClr val="333333">
                <a:alpha val="65000"/>
              </a:srgbClr>
            </a:outerShdw>
          </a:effectLst>
        </p:spPr>
      </p:pic>
      <p:sp>
        <p:nvSpPr>
          <p:cNvPr id="62" name="TextBox 61"/>
          <p:cNvSpPr txBox="1"/>
          <p:nvPr/>
        </p:nvSpPr>
        <p:spPr>
          <a:xfrm>
            <a:off x="1259632" y="1556792"/>
            <a:ext cx="1080120" cy="184666"/>
          </a:xfrm>
          <a:prstGeom prst="rect">
            <a:avLst/>
          </a:prstGeom>
          <a:noFill/>
        </p:spPr>
        <p:txBody>
          <a:bodyPr wrap="square" rtlCol="0">
            <a:spAutoFit/>
          </a:bodyPr>
          <a:lstStyle/>
          <a:p>
            <a:r>
              <a:rPr lang="en-GB" sz="600" dirty="0" smtClean="0"/>
              <a:t>© MACMILLAN/Paul </a:t>
            </a:r>
            <a:r>
              <a:rPr lang="en-GB" sz="600" dirty="0" err="1" smtClean="0"/>
              <a:t>Briknell</a:t>
            </a:r>
            <a:endParaRPr lang="en-GB" sz="600" dirty="0" smtClean="0"/>
          </a:p>
        </p:txBody>
      </p:sp>
      <p:sp>
        <p:nvSpPr>
          <p:cNvPr id="64"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 calcmode="lin" valueType="num">
                                      <p:cBhvr additive="base">
                                        <p:cTn id="2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 calcmode="lin" valueType="num">
                                      <p:cBhvr additive="base">
                                        <p:cTn id="3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 calcmode="lin" valueType="num">
                                      <p:cBhvr additive="base">
                                        <p:cTn id="4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4" grpId="0" build="allAtOnce"/>
      <p:bldP spid="32" grpId="0" build="allAtOnce"/>
      <p:bldP spid="36" grpId="0" build="allAtOnce"/>
      <p:bldP spid="37" grpId="0" build="allAtOnce"/>
      <p:bldP spid="38"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14</a:t>
            </a:fld>
            <a:endParaRPr lang="en-GB"/>
          </a:p>
        </p:txBody>
      </p:sp>
      <p:grpSp>
        <p:nvGrpSpPr>
          <p:cNvPr id="4" name="Group 2"/>
          <p:cNvGrpSpPr>
            <a:grpSpLocks/>
          </p:cNvGrpSpPr>
          <p:nvPr>
            <p:custDataLst>
              <p:tags r:id="rId2"/>
            </p:custDataLst>
          </p:nvPr>
        </p:nvGrpSpPr>
        <p:grpSpPr bwMode="auto">
          <a:xfrm>
            <a:off x="6228184" y="1143149"/>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619672" y="260648"/>
            <a:ext cx="6552728" cy="830997"/>
          </a:xfrm>
          <a:prstGeom prst="rect">
            <a:avLst/>
          </a:prstGeom>
          <a:noFill/>
        </p:spPr>
        <p:txBody>
          <a:bodyPr wrap="square" rtlCol="0">
            <a:spAutoFit/>
          </a:bodyPr>
          <a:lstStyle/>
          <a:p>
            <a:r>
              <a:rPr lang="en-GB" sz="2400" b="1" dirty="0" smtClean="0"/>
              <a:t>Questions that might help leaders reflect on how they are managing this stage of the process</a:t>
            </a:r>
          </a:p>
        </p:txBody>
      </p:sp>
      <p:sp>
        <p:nvSpPr>
          <p:cNvPr id="30" name="TextBox 29"/>
          <p:cNvSpPr txBox="1"/>
          <p:nvPr/>
        </p:nvSpPr>
        <p:spPr>
          <a:xfrm>
            <a:off x="467544" y="1700808"/>
            <a:ext cx="5616624" cy="707886"/>
          </a:xfrm>
          <a:prstGeom prst="rect">
            <a:avLst/>
          </a:prstGeom>
          <a:noFill/>
        </p:spPr>
        <p:txBody>
          <a:bodyPr wrap="square" rtlCol="0">
            <a:spAutoFit/>
          </a:bodyPr>
          <a:lstStyle/>
          <a:p>
            <a:pPr marL="457200" lvl="0" indent="-457200">
              <a:buFont typeface="+mj-lt"/>
              <a:buAutoNum type="arabicPeriod"/>
            </a:pPr>
            <a:r>
              <a:rPr lang="en-GB" sz="2000" dirty="0" smtClean="0"/>
              <a:t>Do change managers pursue a change strategy that wins long term commitment?</a:t>
            </a:r>
          </a:p>
        </p:txBody>
      </p:sp>
      <p:sp>
        <p:nvSpPr>
          <p:cNvPr id="36" name="TextBox 35"/>
          <p:cNvSpPr txBox="1"/>
          <p:nvPr/>
        </p:nvSpPr>
        <p:spPr>
          <a:xfrm>
            <a:off x="467544" y="3284984"/>
            <a:ext cx="5328592" cy="984885"/>
          </a:xfrm>
          <a:prstGeom prst="rect">
            <a:avLst/>
          </a:prstGeom>
          <a:noFill/>
        </p:spPr>
        <p:txBody>
          <a:bodyPr wrap="square" rtlCol="0">
            <a:spAutoFit/>
          </a:bodyPr>
          <a:lstStyle/>
          <a:p>
            <a:pPr marL="468000" lvl="0" indent="-468000">
              <a:buFont typeface="+mj-lt"/>
              <a:buAutoNum type="arabicPeriod" startAt="4"/>
            </a:pPr>
            <a:r>
              <a:rPr lang="en-GB" sz="2000" dirty="0" smtClean="0"/>
              <a:t>Do they give sufficient attention to managing the consequences of churn?</a:t>
            </a:r>
          </a:p>
          <a:p>
            <a:endParaRPr lang="en-GB" dirty="0"/>
          </a:p>
        </p:txBody>
      </p:sp>
      <p:sp>
        <p:nvSpPr>
          <p:cNvPr id="37" name="TextBox 36"/>
          <p:cNvSpPr txBox="1"/>
          <p:nvPr/>
        </p:nvSpPr>
        <p:spPr>
          <a:xfrm>
            <a:off x="467544" y="2420888"/>
            <a:ext cx="5688632" cy="400110"/>
          </a:xfrm>
          <a:prstGeom prst="rect">
            <a:avLst/>
          </a:prstGeom>
          <a:noFill/>
        </p:spPr>
        <p:txBody>
          <a:bodyPr wrap="square" rtlCol="0">
            <a:spAutoFit/>
          </a:bodyPr>
          <a:lstStyle/>
          <a:p>
            <a:pPr marL="457200" indent="-457200">
              <a:buFont typeface="+mj-lt"/>
              <a:buAutoNum type="arabicPeriod" startAt="2"/>
            </a:pPr>
            <a:r>
              <a:rPr lang="en-GB" sz="2000" dirty="0" smtClean="0"/>
              <a:t>Do they reinforce changes post implementation?</a:t>
            </a:r>
          </a:p>
        </p:txBody>
      </p:sp>
      <p:sp>
        <p:nvSpPr>
          <p:cNvPr id="38" name="TextBox 37"/>
          <p:cNvSpPr txBox="1"/>
          <p:nvPr/>
        </p:nvSpPr>
        <p:spPr>
          <a:xfrm>
            <a:off x="467544" y="2852936"/>
            <a:ext cx="5112568" cy="400110"/>
          </a:xfrm>
          <a:prstGeom prst="rect">
            <a:avLst/>
          </a:prstGeom>
          <a:noFill/>
        </p:spPr>
        <p:txBody>
          <a:bodyPr wrap="square" rtlCol="0">
            <a:spAutoFit/>
          </a:bodyPr>
          <a:lstStyle/>
          <a:p>
            <a:pPr marL="457200" indent="-457200">
              <a:buFont typeface="+mj-lt"/>
              <a:buAutoNum type="arabicPeriod" startAt="3"/>
            </a:pPr>
            <a:r>
              <a:rPr lang="en-GB" sz="2000" dirty="0" smtClean="0"/>
              <a:t>Do they avoid declaring victory too soon?</a:t>
            </a:r>
          </a:p>
        </p:txBody>
      </p:sp>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5"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40" name="TextBox 39"/>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3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 calcmode="lin" valueType="num">
                                      <p:cBhvr additive="base">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 calcmode="lin" valueType="num">
                                      <p:cBhvr additive="base">
                                        <p:cTn id="1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xEl>
                                              <p:pRg st="0" end="0"/>
                                            </p:txEl>
                                          </p:spTgt>
                                        </p:tgtEl>
                                        <p:attrNameLst>
                                          <p:attrName>style.visibility</p:attrName>
                                        </p:attrNameLst>
                                      </p:cBhvr>
                                      <p:to>
                                        <p:strVal val="visible"/>
                                      </p:to>
                                    </p:set>
                                    <p:anim calcmode="lin" valueType="num">
                                      <p:cBhvr additive="base">
                                        <p:cTn id="2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6" grpId="0" build="allAtOnce"/>
      <p:bldP spid="37" grpId="0" build="allAtOnce"/>
      <p:bldP spid="3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id-item_A_80202" descr="http://macmillan.captureweb.co.uk/assets/thumbnails/268/3/123de0aa4ad5e1fc7e5f49d5e7f9a9d4.jpg"/>
          <p:cNvPicPr/>
          <p:nvPr>
            <p:custDataLst>
              <p:tags r:id="rId2"/>
            </p:custDataLst>
          </p:nvPr>
        </p:nvPicPr>
        <p:blipFill>
          <a:blip r:embed="rId7" cstate="print"/>
          <a:srcRect/>
          <a:stretch>
            <a:fillRect/>
          </a:stretch>
        </p:blipFill>
        <p:spPr bwMode="auto">
          <a:xfrm>
            <a:off x="971600" y="1124744"/>
            <a:ext cx="1828800" cy="120967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D6186F92-8A78-4789-8CA3-297C6645E21D}" type="slidenum">
              <a:rPr lang="en-GB" smtClean="0"/>
              <a:pPr/>
              <a:t>15</a:t>
            </a:fld>
            <a:endParaRPr lang="en-GB" dirty="0"/>
          </a:p>
        </p:txBody>
      </p:sp>
      <p:sp>
        <p:nvSpPr>
          <p:cNvPr id="27" name="TextBox 26"/>
          <p:cNvSpPr txBox="1"/>
          <p:nvPr/>
        </p:nvSpPr>
        <p:spPr>
          <a:xfrm>
            <a:off x="539552" y="476672"/>
            <a:ext cx="7848872" cy="461665"/>
          </a:xfrm>
          <a:prstGeom prst="rect">
            <a:avLst/>
          </a:prstGeom>
          <a:noFill/>
        </p:spPr>
        <p:txBody>
          <a:bodyPr wrap="square" rtlCol="0">
            <a:spAutoFit/>
          </a:bodyPr>
          <a:lstStyle/>
          <a:p>
            <a:r>
              <a:rPr lang="en-GB" sz="2400" b="1" dirty="0" smtClean="0"/>
              <a:t>Leading and managing the people issues </a:t>
            </a:r>
            <a:r>
              <a:rPr lang="en-GB" sz="2400" b="1" dirty="0" smtClean="0">
                <a:solidFill>
                  <a:srgbClr val="C00000"/>
                </a:solidFill>
              </a:rPr>
              <a:t>(Chapters 9 – 13)</a:t>
            </a:r>
            <a:endParaRPr lang="en-GB" sz="2400" b="1" dirty="0"/>
          </a:p>
        </p:txBody>
      </p:sp>
      <p:sp>
        <p:nvSpPr>
          <p:cNvPr id="30" name="TextBox 29"/>
          <p:cNvSpPr txBox="1"/>
          <p:nvPr/>
        </p:nvSpPr>
        <p:spPr>
          <a:xfrm>
            <a:off x="2627784" y="980728"/>
            <a:ext cx="5544616" cy="1323439"/>
          </a:xfrm>
          <a:prstGeom prst="rect">
            <a:avLst/>
          </a:prstGeom>
          <a:noFill/>
        </p:spPr>
        <p:txBody>
          <a:bodyPr wrap="square" rtlCol="0">
            <a:spAutoFit/>
          </a:bodyPr>
          <a:lstStyle/>
          <a:p>
            <a:pPr marL="360000"/>
            <a:r>
              <a:rPr lang="en-GB" sz="2000" dirty="0" smtClean="0"/>
              <a:t>Those leading change sometimes approach issues from a purely technical perspective and give insufficient attention to what some refer to as the ‘softer’ people issues. </a:t>
            </a:r>
          </a:p>
        </p:txBody>
      </p:sp>
      <p:sp>
        <p:nvSpPr>
          <p:cNvPr id="34" name="TextBox 33"/>
          <p:cNvSpPr txBox="1"/>
          <p:nvPr/>
        </p:nvSpPr>
        <p:spPr>
          <a:xfrm>
            <a:off x="395536" y="3358733"/>
            <a:ext cx="5760640" cy="646331"/>
          </a:xfrm>
          <a:prstGeom prst="rect">
            <a:avLst/>
          </a:prstGeom>
          <a:noFill/>
        </p:spPr>
        <p:txBody>
          <a:bodyPr wrap="square" rtlCol="0">
            <a:spAutoFit/>
          </a:bodyPr>
          <a:lstStyle/>
          <a:p>
            <a:pPr marL="457200" indent="-457200">
              <a:buFont typeface="+mj-lt"/>
              <a:buAutoNum type="arabicPeriod" startAt="2"/>
            </a:pPr>
            <a:r>
              <a:rPr lang="en-GB" dirty="0" smtClean="0"/>
              <a:t>The way leaders relate to the intended recipients of change</a:t>
            </a:r>
          </a:p>
        </p:txBody>
      </p:sp>
      <p:sp>
        <p:nvSpPr>
          <p:cNvPr id="35" name="TextBox 34"/>
          <p:cNvSpPr txBox="1"/>
          <p:nvPr/>
        </p:nvSpPr>
        <p:spPr>
          <a:xfrm>
            <a:off x="395536" y="3933056"/>
            <a:ext cx="5688632" cy="369332"/>
          </a:xfrm>
          <a:prstGeom prst="rect">
            <a:avLst/>
          </a:prstGeom>
          <a:noFill/>
        </p:spPr>
        <p:txBody>
          <a:bodyPr wrap="square" rtlCol="0">
            <a:spAutoFit/>
          </a:bodyPr>
          <a:lstStyle/>
          <a:p>
            <a:pPr marL="457200" indent="-457200">
              <a:buFont typeface="+mj-lt"/>
              <a:buAutoNum type="arabicPeriod" startAt="3"/>
            </a:pPr>
            <a:r>
              <a:rPr lang="en-GB" dirty="0" smtClean="0"/>
              <a:t>Communication</a:t>
            </a:r>
          </a:p>
        </p:txBody>
      </p:sp>
      <p:sp>
        <p:nvSpPr>
          <p:cNvPr id="33" name="TextBox 32"/>
          <p:cNvSpPr txBox="1"/>
          <p:nvPr/>
        </p:nvSpPr>
        <p:spPr>
          <a:xfrm>
            <a:off x="395536" y="4221088"/>
            <a:ext cx="5472608" cy="369332"/>
          </a:xfrm>
          <a:prstGeom prst="rect">
            <a:avLst/>
          </a:prstGeom>
          <a:noFill/>
        </p:spPr>
        <p:txBody>
          <a:bodyPr wrap="square" rtlCol="0">
            <a:spAutoFit/>
          </a:bodyPr>
          <a:lstStyle/>
          <a:p>
            <a:pPr marL="457200" lvl="0" indent="-457200">
              <a:buFont typeface="+mj-lt"/>
              <a:buAutoNum type="arabicPeriod" startAt="4"/>
            </a:pPr>
            <a:r>
              <a:rPr lang="en-GB" dirty="0" smtClean="0"/>
              <a:t>Trust</a:t>
            </a:r>
          </a:p>
        </p:txBody>
      </p:sp>
      <p:sp>
        <p:nvSpPr>
          <p:cNvPr id="32" name="TextBox 31"/>
          <p:cNvSpPr txBox="1"/>
          <p:nvPr/>
        </p:nvSpPr>
        <p:spPr>
          <a:xfrm>
            <a:off x="323528" y="2492896"/>
            <a:ext cx="5832648" cy="400110"/>
          </a:xfrm>
          <a:prstGeom prst="rect">
            <a:avLst/>
          </a:prstGeom>
          <a:noFill/>
        </p:spPr>
        <p:txBody>
          <a:bodyPr wrap="square" rtlCol="0">
            <a:spAutoFit/>
          </a:bodyPr>
          <a:lstStyle/>
          <a:p>
            <a:r>
              <a:rPr lang="en-GB" sz="2000" dirty="0" smtClean="0"/>
              <a:t>Examples of people issues are: </a:t>
            </a:r>
          </a:p>
        </p:txBody>
      </p:sp>
      <p:sp>
        <p:nvSpPr>
          <p:cNvPr id="36" name="TextBox 35"/>
          <p:cNvSpPr txBox="1"/>
          <p:nvPr/>
        </p:nvSpPr>
        <p:spPr>
          <a:xfrm>
            <a:off x="395536" y="2811706"/>
            <a:ext cx="5832648" cy="646331"/>
          </a:xfrm>
          <a:prstGeom prst="rect">
            <a:avLst/>
          </a:prstGeom>
          <a:noFill/>
        </p:spPr>
        <p:txBody>
          <a:bodyPr wrap="square" rtlCol="0">
            <a:spAutoFit/>
          </a:bodyPr>
          <a:lstStyle/>
          <a:p>
            <a:pPr marL="457200" lvl="0" indent="-457200">
              <a:buFont typeface="+mj-lt"/>
              <a:buAutoNum type="arabicPeriod"/>
            </a:pPr>
            <a:r>
              <a:rPr lang="en-GB" dirty="0" smtClean="0"/>
              <a:t>Internal politics and the power of stakeholders to affect outcomes</a:t>
            </a:r>
            <a:endParaRPr lang="en-GB" sz="1600" dirty="0"/>
          </a:p>
        </p:txBody>
      </p:sp>
      <p:sp>
        <p:nvSpPr>
          <p:cNvPr id="37" name="TextBox 36"/>
          <p:cNvSpPr txBox="1"/>
          <p:nvPr/>
        </p:nvSpPr>
        <p:spPr>
          <a:xfrm>
            <a:off x="395536" y="4509120"/>
            <a:ext cx="5400600" cy="369332"/>
          </a:xfrm>
          <a:prstGeom prst="rect">
            <a:avLst/>
          </a:prstGeom>
          <a:noFill/>
        </p:spPr>
        <p:txBody>
          <a:bodyPr wrap="square" rtlCol="0">
            <a:spAutoFit/>
          </a:bodyPr>
          <a:lstStyle/>
          <a:p>
            <a:pPr marL="457200" lvl="0" indent="-457200">
              <a:buFont typeface="+mj-lt"/>
              <a:buAutoNum type="arabicPeriod" startAt="5"/>
            </a:pPr>
            <a:r>
              <a:rPr lang="en-GB" dirty="0" smtClean="0"/>
              <a:t>Motivation and commitment</a:t>
            </a:r>
            <a:endParaRPr lang="en-GB" sz="1600" dirty="0"/>
          </a:p>
        </p:txBody>
      </p:sp>
      <p:sp>
        <p:nvSpPr>
          <p:cNvPr id="38" name="TextBox 37"/>
          <p:cNvSpPr txBox="1"/>
          <p:nvPr/>
        </p:nvSpPr>
        <p:spPr>
          <a:xfrm>
            <a:off x="395536" y="4797152"/>
            <a:ext cx="5904656" cy="369332"/>
          </a:xfrm>
          <a:prstGeom prst="rect">
            <a:avLst/>
          </a:prstGeom>
          <a:noFill/>
        </p:spPr>
        <p:txBody>
          <a:bodyPr wrap="square" rtlCol="0">
            <a:spAutoFit/>
          </a:bodyPr>
          <a:lstStyle/>
          <a:p>
            <a:pPr marL="457200" indent="-457200">
              <a:buFont typeface="+mj-lt"/>
              <a:buAutoNum type="arabicPeriod" startAt="6"/>
            </a:pPr>
            <a:r>
              <a:rPr lang="en-GB" dirty="0" smtClean="0"/>
              <a:t>Support for those who will be affected by the change</a:t>
            </a:r>
            <a:endParaRPr lang="en-GB" dirty="0"/>
          </a:p>
        </p:txBody>
      </p:sp>
      <p:sp>
        <p:nvSpPr>
          <p:cNvPr id="39" name="TextBox 38"/>
          <p:cNvSpPr txBox="1"/>
          <p:nvPr/>
        </p:nvSpPr>
        <p:spPr>
          <a:xfrm>
            <a:off x="1115616" y="5229200"/>
            <a:ext cx="5256584" cy="1015663"/>
          </a:xfrm>
          <a:prstGeom prst="rect">
            <a:avLst/>
          </a:prstGeom>
          <a:noFill/>
        </p:spPr>
        <p:txBody>
          <a:bodyPr wrap="square" rtlCol="0">
            <a:spAutoFit/>
          </a:bodyPr>
          <a:lstStyle/>
          <a:p>
            <a:r>
              <a:rPr lang="en-GB" sz="2000" b="1" dirty="0" smtClean="0">
                <a:solidFill>
                  <a:srgbClr val="C00000"/>
                </a:solidFill>
              </a:rPr>
              <a:t>Those leading a change need to give constant attention to shaping the political dynamics of change and motivating constructive behaviour.</a:t>
            </a:r>
            <a:endParaRPr lang="en-GB" sz="2000" b="1" dirty="0">
              <a:solidFill>
                <a:srgbClr val="C00000"/>
              </a:solidFill>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1" name="grid-item_A_82782" descr="http://macmillan.captureweb.co.uk/assets/thumbnails/276/3/74b58fc99305f52eb508132bf7967bdc.jpg"/>
          <p:cNvPicPr/>
          <p:nvPr>
            <p:custDataLst>
              <p:tags r:id="rId3"/>
            </p:custDataLst>
          </p:nvPr>
        </p:nvPicPr>
        <p:blipFill>
          <a:blip r:embed="rId8" cstate="print"/>
          <a:stretch>
            <a:fillRect/>
          </a:stretch>
        </p:blipFill>
        <p:spPr bwMode="auto">
          <a:xfrm>
            <a:off x="683568" y="908720"/>
            <a:ext cx="936104" cy="1296144"/>
          </a:xfrm>
          <a:prstGeom prst="rect">
            <a:avLst/>
          </a:prstGeom>
          <a:noFill/>
          <a:ln>
            <a:noFill/>
          </a:ln>
        </p:spPr>
      </p:pic>
      <p:grpSp>
        <p:nvGrpSpPr>
          <p:cNvPr id="40" name="Group 2"/>
          <p:cNvGrpSpPr>
            <a:grpSpLocks/>
          </p:cNvGrpSpPr>
          <p:nvPr>
            <p:custDataLst>
              <p:tags r:id="rId4"/>
            </p:custDataLst>
          </p:nvPr>
        </p:nvGrpSpPr>
        <p:grpSpPr bwMode="auto">
          <a:xfrm>
            <a:off x="6516216" y="2420888"/>
            <a:ext cx="2088232" cy="3888432"/>
            <a:chOff x="1672" y="6838"/>
            <a:chExt cx="3629" cy="8363"/>
          </a:xfrm>
          <a:solidFill>
            <a:schemeClr val="bg2"/>
          </a:solidFill>
        </p:grpSpPr>
        <p:grpSp>
          <p:nvGrpSpPr>
            <p:cNvPr id="42" name="Group 3"/>
            <p:cNvGrpSpPr>
              <a:grpSpLocks/>
            </p:cNvGrpSpPr>
            <p:nvPr/>
          </p:nvGrpSpPr>
          <p:grpSpPr bwMode="auto">
            <a:xfrm>
              <a:off x="4261" y="6916"/>
              <a:ext cx="1040" cy="8285"/>
              <a:chOff x="4261" y="6916"/>
              <a:chExt cx="1040" cy="8285"/>
            </a:xfrm>
            <a:grpFill/>
          </p:grpSpPr>
          <p:sp>
            <p:nvSpPr>
              <p:cNvPr id="62" name="AutoShape 4"/>
              <p:cNvSpPr>
                <a:spLocks noChangeArrowheads="1"/>
              </p:cNvSpPr>
              <p:nvPr/>
            </p:nvSpPr>
            <p:spPr bwMode="auto">
              <a:xfrm rot="5400000">
                <a:off x="591" y="10586"/>
                <a:ext cx="8285" cy="946"/>
              </a:xfrm>
              <a:prstGeom prst="chevron">
                <a:avLst>
                  <a:gd name="adj" fmla="val 49142"/>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3" name="Text Box 5"/>
              <p:cNvSpPr txBox="1">
                <a:spLocks noChangeArrowheads="1"/>
              </p:cNvSpPr>
              <p:nvPr/>
            </p:nvSpPr>
            <p:spPr bwMode="auto">
              <a:xfrm>
                <a:off x="4629" y="7767"/>
                <a:ext cx="672" cy="712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6"/>
            <p:cNvGrpSpPr>
              <a:grpSpLocks/>
            </p:cNvGrpSpPr>
            <p:nvPr/>
          </p:nvGrpSpPr>
          <p:grpSpPr bwMode="auto">
            <a:xfrm>
              <a:off x="1672" y="6838"/>
              <a:ext cx="3062" cy="8251"/>
              <a:chOff x="1672" y="5437"/>
              <a:chExt cx="3062" cy="8251"/>
            </a:xfrm>
            <a:grpFill/>
          </p:grpSpPr>
          <p:grpSp>
            <p:nvGrpSpPr>
              <p:cNvPr id="44" name="Group 7"/>
              <p:cNvGrpSpPr>
                <a:grpSpLocks/>
              </p:cNvGrpSpPr>
              <p:nvPr/>
            </p:nvGrpSpPr>
            <p:grpSpPr bwMode="auto">
              <a:xfrm>
                <a:off x="1672" y="5437"/>
                <a:ext cx="946" cy="8251"/>
                <a:chOff x="1244" y="2090"/>
                <a:chExt cx="946" cy="6656"/>
              </a:xfrm>
              <a:grpFill/>
            </p:grpSpPr>
            <p:sp>
              <p:nvSpPr>
                <p:cNvPr id="60"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0"/>
              <p:cNvGrpSpPr>
                <a:grpSpLocks/>
              </p:cNvGrpSpPr>
              <p:nvPr/>
            </p:nvGrpSpPr>
            <p:grpSpPr bwMode="auto">
              <a:xfrm>
                <a:off x="2239" y="5515"/>
                <a:ext cx="2495" cy="1793"/>
                <a:chOff x="5483" y="3691"/>
                <a:chExt cx="2495" cy="1446"/>
              </a:xfrm>
              <a:grpFill/>
            </p:grpSpPr>
            <p:sp>
              <p:nvSpPr>
                <p:cNvPr id="58"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9"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13"/>
              <p:cNvGrpSpPr>
                <a:grpSpLocks/>
              </p:cNvGrpSpPr>
              <p:nvPr/>
            </p:nvGrpSpPr>
            <p:grpSpPr bwMode="auto">
              <a:xfrm>
                <a:off x="2352" y="10376"/>
                <a:ext cx="2381" cy="1645"/>
                <a:chOff x="5596" y="7612"/>
                <a:chExt cx="2381" cy="1327"/>
              </a:xfrm>
              <a:grpFill/>
            </p:grpSpPr>
            <p:sp>
              <p:nvSpPr>
                <p:cNvPr id="56"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7" name="Group 16"/>
              <p:cNvGrpSpPr>
                <a:grpSpLocks/>
              </p:cNvGrpSpPr>
              <p:nvPr/>
            </p:nvGrpSpPr>
            <p:grpSpPr bwMode="auto">
              <a:xfrm>
                <a:off x="2353" y="11966"/>
                <a:ext cx="2268" cy="1602"/>
                <a:chOff x="3705" y="11122"/>
                <a:chExt cx="2328" cy="2182"/>
              </a:xfrm>
              <a:grpFill/>
            </p:grpSpPr>
            <p:sp>
              <p:nvSpPr>
                <p:cNvPr id="54"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 name="Group 19"/>
              <p:cNvGrpSpPr>
                <a:grpSpLocks/>
              </p:cNvGrpSpPr>
              <p:nvPr/>
            </p:nvGrpSpPr>
            <p:grpSpPr bwMode="auto">
              <a:xfrm>
                <a:off x="2373" y="7308"/>
                <a:ext cx="2206" cy="1716"/>
                <a:chOff x="1674" y="1129"/>
                <a:chExt cx="2250" cy="2924"/>
              </a:xfrm>
              <a:grpFill/>
            </p:grpSpPr>
            <p:sp>
              <p:nvSpPr>
                <p:cNvPr id="52"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9" name="Group 22"/>
              <p:cNvGrpSpPr>
                <a:grpSpLocks/>
              </p:cNvGrpSpPr>
              <p:nvPr/>
            </p:nvGrpSpPr>
            <p:grpSpPr bwMode="auto">
              <a:xfrm>
                <a:off x="2373" y="8974"/>
                <a:ext cx="2206" cy="1443"/>
                <a:chOff x="3552" y="6481"/>
                <a:chExt cx="2206" cy="1164"/>
              </a:xfrm>
              <a:grpFill/>
            </p:grpSpPr>
            <p:sp>
              <p:nvSpPr>
                <p:cNvPr id="50"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65" name="TextBox 64"/>
          <p:cNvSpPr txBox="1"/>
          <p:nvPr/>
        </p:nvSpPr>
        <p:spPr>
          <a:xfrm>
            <a:off x="1115616" y="2060848"/>
            <a:ext cx="648072" cy="184666"/>
          </a:xfrm>
          <a:prstGeom prst="rect">
            <a:avLst/>
          </a:prstGeom>
          <a:noFill/>
        </p:spPr>
        <p:txBody>
          <a:bodyPr wrap="square" rtlCol="0">
            <a:spAutoFit/>
          </a:bodyPr>
          <a:lstStyle/>
          <a:p>
            <a:r>
              <a:rPr lang="en-GB" sz="600" dirty="0" smtClean="0">
                <a:solidFill>
                  <a:schemeClr val="bg1"/>
                </a:solidFill>
              </a:rPr>
              <a:t>© </a:t>
            </a:r>
            <a:r>
              <a:rPr lang="en-GB" sz="600" dirty="0" err="1" smtClean="0">
                <a:solidFill>
                  <a:schemeClr val="bg1"/>
                </a:solidFill>
              </a:rPr>
              <a:t>PhotoDisc</a:t>
            </a:r>
            <a:endParaRPr lang="en-GB" sz="600" dirty="0" smtClean="0">
              <a:solidFill>
                <a:schemeClr val="bg1"/>
              </a:solidFill>
            </a:endParaRPr>
          </a:p>
        </p:txBody>
      </p:sp>
      <p:sp>
        <p:nvSpPr>
          <p:cNvPr id="66" name="TextBox 65"/>
          <p:cNvSpPr txBox="1"/>
          <p:nvPr/>
        </p:nvSpPr>
        <p:spPr>
          <a:xfrm>
            <a:off x="1835696" y="2164214"/>
            <a:ext cx="1080120" cy="184666"/>
          </a:xfrm>
          <a:prstGeom prst="rect">
            <a:avLst/>
          </a:prstGeom>
          <a:noFill/>
        </p:spPr>
        <p:txBody>
          <a:bodyPr wrap="square" rtlCol="0">
            <a:spAutoFit/>
          </a:bodyPr>
          <a:lstStyle/>
          <a:p>
            <a:r>
              <a:rPr lang="en-GB" sz="600" dirty="0" smtClean="0">
                <a:solidFill>
                  <a:schemeClr val="bg1"/>
                </a:solidFill>
              </a:rPr>
              <a:t>© </a:t>
            </a:r>
            <a:r>
              <a:rPr lang="en-GB" sz="600" dirty="0" err="1" smtClean="0">
                <a:solidFill>
                  <a:schemeClr val="bg1"/>
                </a:solidFill>
              </a:rPr>
              <a:t>PhotoDisc</a:t>
            </a:r>
            <a:r>
              <a:rPr lang="en-GB" sz="600" dirty="0" smtClean="0">
                <a:solidFill>
                  <a:schemeClr val="bg1"/>
                </a:solidFill>
              </a:rPr>
              <a:t>/Getty Images</a:t>
            </a:r>
            <a:endParaRPr lang="en-GB" dirty="0">
              <a:solidFill>
                <a:schemeClr val="bg1"/>
              </a:solidFill>
            </a:endParaRPr>
          </a:p>
        </p:txBody>
      </p:sp>
      <p:sp>
        <p:nvSpPr>
          <p:cNvPr id="67"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 calcmode="lin" valueType="num">
                                      <p:cBhvr additive="base">
                                        <p:cTn id="1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anim calcmode="lin" valueType="num">
                                      <p:cBhvr additive="base">
                                        <p:cTn id="2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 calcmode="lin" valueType="num">
                                      <p:cBhvr additive="base">
                                        <p:cTn id="3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 calcmode="lin" valueType="num">
                                      <p:cBhvr additive="base">
                                        <p:cTn id="3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additive="base">
                                        <p:cTn id="4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 calcmode="lin" valueType="num">
                                      <p:cBhvr additive="base">
                                        <p:cTn id="4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4" grpId="0" build="allAtOnce"/>
      <p:bldP spid="35" grpId="0" build="allAtOnce"/>
      <p:bldP spid="33" grpId="0" build="allAtOnce"/>
      <p:bldP spid="32" grpId="0" build="allAtOnce"/>
      <p:bldP spid="36" grpId="0" build="allAtOnce"/>
      <p:bldP spid="37" grpId="0" build="allAtOnce"/>
      <p:bldP spid="38" grpId="0" build="allAtOnce"/>
      <p:bldP spid="3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16</a:t>
            </a:fld>
            <a:endParaRPr lang="en-GB"/>
          </a:p>
        </p:txBody>
      </p:sp>
      <p:grpSp>
        <p:nvGrpSpPr>
          <p:cNvPr id="4" name="Group 2"/>
          <p:cNvGrpSpPr>
            <a:grpSpLocks/>
          </p:cNvGrpSpPr>
          <p:nvPr>
            <p:custDataLst>
              <p:tags r:id="rId2"/>
            </p:custDataLst>
          </p:nvPr>
        </p:nvGrpSpPr>
        <p:grpSpPr bwMode="auto">
          <a:xfrm>
            <a:off x="6228184" y="1143149"/>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475656" y="260648"/>
            <a:ext cx="6912768" cy="1200329"/>
          </a:xfrm>
          <a:prstGeom prst="rect">
            <a:avLst/>
          </a:prstGeom>
          <a:noFill/>
        </p:spPr>
        <p:txBody>
          <a:bodyPr wrap="square" rtlCol="0">
            <a:spAutoFit/>
          </a:bodyPr>
          <a:lstStyle/>
          <a:p>
            <a:r>
              <a:rPr lang="en-GB" sz="2400" b="1" dirty="0" smtClean="0"/>
              <a:t>Questions that might help leaders reflect on how they are managing this stage of the process</a:t>
            </a:r>
          </a:p>
          <a:p>
            <a:endParaRPr lang="en-GB" sz="2400" b="1" dirty="0"/>
          </a:p>
        </p:txBody>
      </p:sp>
      <p:sp>
        <p:nvSpPr>
          <p:cNvPr id="34" name="TextBox 33"/>
          <p:cNvSpPr txBox="1"/>
          <p:nvPr/>
        </p:nvSpPr>
        <p:spPr>
          <a:xfrm>
            <a:off x="467544" y="2204864"/>
            <a:ext cx="5760640" cy="707886"/>
          </a:xfrm>
          <a:prstGeom prst="rect">
            <a:avLst/>
          </a:prstGeom>
          <a:noFill/>
        </p:spPr>
        <p:txBody>
          <a:bodyPr wrap="square" rtlCol="0">
            <a:spAutoFit/>
          </a:bodyPr>
          <a:lstStyle/>
          <a:p>
            <a:pPr marL="457200" lvl="0" indent="-457200">
              <a:buFont typeface="+mj-lt"/>
              <a:buAutoNum type="arabicPeriod" startAt="2"/>
            </a:pPr>
            <a:r>
              <a:rPr lang="en-GB" sz="2000" dirty="0" smtClean="0"/>
              <a:t>Do they act in ways that will promote trust and win commitment?</a:t>
            </a:r>
          </a:p>
        </p:txBody>
      </p:sp>
      <p:sp>
        <p:nvSpPr>
          <p:cNvPr id="35" name="TextBox 34"/>
          <p:cNvSpPr txBox="1"/>
          <p:nvPr/>
        </p:nvSpPr>
        <p:spPr>
          <a:xfrm>
            <a:off x="467544" y="2924944"/>
            <a:ext cx="5688632" cy="1015663"/>
          </a:xfrm>
          <a:prstGeom prst="rect">
            <a:avLst/>
          </a:prstGeom>
          <a:noFill/>
        </p:spPr>
        <p:txBody>
          <a:bodyPr wrap="square" rtlCol="0">
            <a:spAutoFit/>
          </a:bodyPr>
          <a:lstStyle/>
          <a:p>
            <a:pPr marL="457200" lvl="0" indent="-457200">
              <a:buFont typeface="+mj-lt"/>
              <a:buAutoNum type="arabicPeriod" startAt="3"/>
            </a:pPr>
            <a:r>
              <a:rPr lang="en-GB" sz="2000" dirty="0" smtClean="0"/>
              <a:t>Do they identify and engage those individuals and groups who can affect the success of the change?</a:t>
            </a:r>
          </a:p>
        </p:txBody>
      </p:sp>
      <p:sp>
        <p:nvSpPr>
          <p:cNvPr id="33" name="TextBox 32"/>
          <p:cNvSpPr txBox="1"/>
          <p:nvPr/>
        </p:nvSpPr>
        <p:spPr>
          <a:xfrm>
            <a:off x="467544" y="3933056"/>
            <a:ext cx="5472608" cy="400110"/>
          </a:xfrm>
          <a:prstGeom prst="rect">
            <a:avLst/>
          </a:prstGeom>
          <a:noFill/>
        </p:spPr>
        <p:txBody>
          <a:bodyPr wrap="square" rtlCol="0">
            <a:spAutoFit/>
          </a:bodyPr>
          <a:lstStyle/>
          <a:p>
            <a:pPr marL="457200" indent="-457200">
              <a:buFont typeface="+mj-lt"/>
              <a:buAutoNum type="arabicPeriod" startAt="4"/>
            </a:pPr>
            <a:r>
              <a:rPr lang="en-GB" sz="2000" dirty="0" smtClean="0"/>
              <a:t>Are they good communicators?</a:t>
            </a:r>
          </a:p>
        </p:txBody>
      </p:sp>
      <p:sp>
        <p:nvSpPr>
          <p:cNvPr id="36" name="TextBox 35"/>
          <p:cNvSpPr txBox="1"/>
          <p:nvPr/>
        </p:nvSpPr>
        <p:spPr>
          <a:xfrm>
            <a:off x="467544" y="1484784"/>
            <a:ext cx="5832648" cy="707886"/>
          </a:xfrm>
          <a:prstGeom prst="rect">
            <a:avLst/>
          </a:prstGeom>
          <a:noFill/>
        </p:spPr>
        <p:txBody>
          <a:bodyPr wrap="square" rtlCol="0">
            <a:spAutoFit/>
          </a:bodyPr>
          <a:lstStyle/>
          <a:p>
            <a:pPr marL="457200" indent="-457200">
              <a:buFont typeface="+mj-lt"/>
              <a:buAutoNum type="arabicPeriod"/>
            </a:pPr>
            <a:r>
              <a:rPr lang="en-GB" sz="2000" dirty="0" smtClean="0"/>
              <a:t>Do leaders empathise with others and understand how they might react to the possibility of change?</a:t>
            </a:r>
          </a:p>
        </p:txBody>
      </p:sp>
      <p:sp>
        <p:nvSpPr>
          <p:cNvPr id="37" name="TextBox 36"/>
          <p:cNvSpPr txBox="1"/>
          <p:nvPr/>
        </p:nvSpPr>
        <p:spPr>
          <a:xfrm>
            <a:off x="467544" y="4365104"/>
            <a:ext cx="5400600" cy="707886"/>
          </a:xfrm>
          <a:prstGeom prst="rect">
            <a:avLst/>
          </a:prstGeom>
          <a:noFill/>
        </p:spPr>
        <p:txBody>
          <a:bodyPr wrap="square" rtlCol="0">
            <a:spAutoFit/>
          </a:bodyPr>
          <a:lstStyle/>
          <a:p>
            <a:pPr marL="457200" indent="-457200">
              <a:buFont typeface="+mj-lt"/>
              <a:buAutoNum type="arabicPeriod" startAt="5"/>
            </a:pPr>
            <a:r>
              <a:rPr lang="en-GB" sz="2000" dirty="0" smtClean="0"/>
              <a:t>Do they empower others to contribute to the change?</a:t>
            </a:r>
          </a:p>
        </p:txBody>
      </p:sp>
      <p:sp>
        <p:nvSpPr>
          <p:cNvPr id="38" name="TextBox 37"/>
          <p:cNvSpPr txBox="1"/>
          <p:nvPr/>
        </p:nvSpPr>
        <p:spPr>
          <a:xfrm>
            <a:off x="467544" y="5085184"/>
            <a:ext cx="5904656" cy="707886"/>
          </a:xfrm>
          <a:prstGeom prst="rect">
            <a:avLst/>
          </a:prstGeom>
          <a:noFill/>
        </p:spPr>
        <p:txBody>
          <a:bodyPr wrap="square" rtlCol="0">
            <a:spAutoFit/>
          </a:bodyPr>
          <a:lstStyle/>
          <a:p>
            <a:pPr marL="457200" lvl="0" indent="-457200">
              <a:buFont typeface="+mj-lt"/>
              <a:buAutoNum type="arabicPeriod" startAt="6"/>
            </a:pPr>
            <a:r>
              <a:rPr lang="en-GB" sz="2000" dirty="0" smtClean="0"/>
              <a:t>Do they support those who are threatened by the change?</a:t>
            </a:r>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40"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39" name="TextBox 38"/>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4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 calcmode="lin" valueType="num">
                                      <p:cBhvr additive="base">
                                        <p:cTn id="3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3" grpId="0" build="allAtOnce"/>
      <p:bldP spid="36" grpId="0" build="allAtOnce"/>
      <p:bldP spid="37" grpId="0" build="allAtOnce"/>
      <p:bldP spid="3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17</a:t>
            </a:fld>
            <a:endParaRPr lang="en-GB" dirty="0"/>
          </a:p>
        </p:txBody>
      </p:sp>
      <p:sp>
        <p:nvSpPr>
          <p:cNvPr id="27" name="TextBox 26"/>
          <p:cNvSpPr txBox="1"/>
          <p:nvPr/>
        </p:nvSpPr>
        <p:spPr>
          <a:xfrm>
            <a:off x="2051720" y="476672"/>
            <a:ext cx="5832648" cy="461665"/>
          </a:xfrm>
          <a:prstGeom prst="rect">
            <a:avLst/>
          </a:prstGeom>
          <a:noFill/>
        </p:spPr>
        <p:txBody>
          <a:bodyPr wrap="square" rtlCol="0">
            <a:spAutoFit/>
          </a:bodyPr>
          <a:lstStyle/>
          <a:p>
            <a:r>
              <a:rPr lang="en-GB" sz="2400" b="1" dirty="0" smtClean="0"/>
              <a:t>Learning </a:t>
            </a:r>
            <a:r>
              <a:rPr lang="en-GB" sz="2400" b="1" dirty="0" smtClean="0">
                <a:solidFill>
                  <a:srgbClr val="C00000"/>
                </a:solidFill>
              </a:rPr>
              <a:t>(Chapter 29) </a:t>
            </a:r>
            <a:endParaRPr lang="en-GB" sz="2400" b="1" dirty="0"/>
          </a:p>
        </p:txBody>
      </p:sp>
      <p:sp>
        <p:nvSpPr>
          <p:cNvPr id="1036" name="Text Box 12"/>
          <p:cNvSpPr txBox="1">
            <a:spLocks noChangeArrowheads="1"/>
          </p:cNvSpPr>
          <p:nvPr/>
        </p:nvSpPr>
        <p:spPr bwMode="auto">
          <a:xfrm>
            <a:off x="5226235" y="4067341"/>
            <a:ext cx="1290059" cy="945835"/>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Reflect on</a:t>
            </a:r>
            <a:r>
              <a:rPr kumimoji="0" lang="en-GB" sz="2000" b="1" i="0" u="none" strike="noStrike" cap="none" normalizeH="0" baseline="0" dirty="0" smtClean="0">
                <a:ln>
                  <a:noFill/>
                </a:ln>
                <a:solidFill>
                  <a:schemeClr val="bg1"/>
                </a:solidFill>
                <a:effectLst/>
                <a:latin typeface="Calibri" pitchFamily="34" charset="0"/>
                <a:cs typeface="Arial" pitchFamily="34" charset="0"/>
              </a:rPr>
              <a:t> </a:t>
            </a:r>
            <a:r>
              <a:rPr kumimoji="0" lang="en-GB" sz="1600" b="1" i="0" u="none" strike="noStrike" cap="none" normalizeH="0" baseline="0" dirty="0" smtClean="0">
                <a:ln>
                  <a:noFill/>
                </a:ln>
                <a:solidFill>
                  <a:schemeClr val="bg1"/>
                </a:solidFill>
                <a:effectLst/>
                <a:latin typeface="Calibri" pitchFamily="34" charset="0"/>
                <a:cs typeface="Arial" pitchFamily="34" charset="0"/>
              </a:rPr>
              <a:t>results and detect errors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44" name="Group 43"/>
          <p:cNvGrpSpPr/>
          <p:nvPr>
            <p:custDataLst>
              <p:tags r:id="rId2"/>
            </p:custDataLst>
          </p:nvPr>
        </p:nvGrpSpPr>
        <p:grpSpPr>
          <a:xfrm>
            <a:off x="323528" y="3755955"/>
            <a:ext cx="4901902" cy="1209540"/>
            <a:chOff x="683568" y="3827962"/>
            <a:chExt cx="4901902" cy="1209540"/>
          </a:xfrm>
        </p:grpSpPr>
        <p:sp>
          <p:nvSpPr>
            <p:cNvPr id="1042" name="AutoShape 18"/>
            <p:cNvSpPr>
              <a:spLocks noChangeArrowheads="1"/>
            </p:cNvSpPr>
            <p:nvPr/>
          </p:nvSpPr>
          <p:spPr bwMode="auto">
            <a:xfrm>
              <a:off x="683568" y="3827962"/>
              <a:ext cx="2489983" cy="1209540"/>
            </a:xfrm>
            <a:prstGeom prst="rightArrow">
              <a:avLst>
                <a:gd name="adj1" fmla="val 50000"/>
                <a:gd name="adj2" fmla="val 62228"/>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3" name="AutoShape 19"/>
            <p:cNvSpPr>
              <a:spLocks noChangeArrowheads="1"/>
            </p:cNvSpPr>
            <p:nvPr/>
          </p:nvSpPr>
          <p:spPr bwMode="auto">
            <a:xfrm>
              <a:off x="3254833" y="3827962"/>
              <a:ext cx="2330637" cy="1209540"/>
            </a:xfrm>
            <a:prstGeom prst="rightArrow">
              <a:avLst>
                <a:gd name="adj1" fmla="val 50000"/>
                <a:gd name="adj2" fmla="val 58246"/>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4" name="Rectangle 20"/>
            <p:cNvSpPr>
              <a:spLocks noChangeArrowheads="1"/>
            </p:cNvSpPr>
            <p:nvPr/>
          </p:nvSpPr>
          <p:spPr bwMode="auto">
            <a:xfrm>
              <a:off x="1098833" y="4271687"/>
              <a:ext cx="1456648" cy="309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000000"/>
                  </a:solidFill>
                  <a:effectLst/>
                  <a:latin typeface="Arial" pitchFamily="34" charset="0"/>
                  <a:cs typeface="Arial" pitchFamily="34" charset="0"/>
                </a:rPr>
                <a:t>BEHAVIOUR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3419813" y="4271687"/>
              <a:ext cx="1800288" cy="3814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000000"/>
                  </a:solidFill>
                  <a:effectLst/>
                  <a:latin typeface="Arial" pitchFamily="34" charset="0"/>
                  <a:cs typeface="Arial" pitchFamily="34" charset="0"/>
                </a:rPr>
                <a:t>RESULTS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2" name="Group 41"/>
          <p:cNvGrpSpPr/>
          <p:nvPr>
            <p:custDataLst>
              <p:tags r:id="rId3"/>
            </p:custDataLst>
          </p:nvPr>
        </p:nvGrpSpPr>
        <p:grpSpPr>
          <a:xfrm>
            <a:off x="1781786" y="2827636"/>
            <a:ext cx="3987674" cy="1239705"/>
            <a:chOff x="2141826" y="2899643"/>
            <a:chExt cx="3987674" cy="1239705"/>
          </a:xfrm>
          <a:solidFill>
            <a:schemeClr val="accent2"/>
          </a:solidFill>
        </p:grpSpPr>
        <p:sp>
          <p:nvSpPr>
            <p:cNvPr id="1030" name="Line 6"/>
            <p:cNvSpPr>
              <a:spLocks noChangeShapeType="1"/>
            </p:cNvSpPr>
            <p:nvPr/>
          </p:nvSpPr>
          <p:spPr bwMode="auto">
            <a:xfrm>
              <a:off x="6127086" y="3258710"/>
              <a:ext cx="2414" cy="880638"/>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Line 7"/>
            <p:cNvSpPr>
              <a:spLocks noChangeShapeType="1"/>
            </p:cNvSpPr>
            <p:nvPr/>
          </p:nvSpPr>
          <p:spPr bwMode="auto">
            <a:xfrm flipH="1">
              <a:off x="2191722" y="3258710"/>
              <a:ext cx="3937778" cy="24327"/>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32" name="Group 8"/>
            <p:cNvGrpSpPr>
              <a:grpSpLocks/>
            </p:cNvGrpSpPr>
            <p:nvPr/>
          </p:nvGrpSpPr>
          <p:grpSpPr bwMode="auto">
            <a:xfrm flipV="1">
              <a:off x="2141826" y="3265521"/>
              <a:ext cx="93354" cy="784303"/>
              <a:chOff x="2002" y="2363"/>
              <a:chExt cx="45" cy="265"/>
            </a:xfrm>
            <a:grpFill/>
          </p:grpSpPr>
          <p:sp>
            <p:nvSpPr>
              <p:cNvPr id="1033" name="Line 9"/>
              <p:cNvSpPr>
                <a:spLocks noChangeShapeType="1"/>
              </p:cNvSpPr>
              <p:nvPr/>
            </p:nvSpPr>
            <p:spPr bwMode="auto">
              <a:xfrm flipV="1">
                <a:off x="2022" y="2400"/>
                <a:ext cx="1" cy="228"/>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2002" y="2363"/>
                <a:ext cx="45" cy="71"/>
              </a:xfrm>
              <a:custGeom>
                <a:avLst/>
                <a:gdLst/>
                <a:ahLst/>
                <a:cxnLst>
                  <a:cxn ang="0">
                    <a:pos x="45" y="0"/>
                  </a:cxn>
                  <a:cxn ang="0">
                    <a:pos x="0" y="142"/>
                  </a:cxn>
                  <a:cxn ang="0">
                    <a:pos x="91" y="142"/>
                  </a:cxn>
                  <a:cxn ang="0">
                    <a:pos x="45" y="0"/>
                  </a:cxn>
                </a:cxnLst>
                <a:rect l="0" t="0" r="r" b="b"/>
                <a:pathLst>
                  <a:path w="91" h="142">
                    <a:moveTo>
                      <a:pt x="45" y="0"/>
                    </a:moveTo>
                    <a:lnTo>
                      <a:pt x="0" y="142"/>
                    </a:lnTo>
                    <a:lnTo>
                      <a:pt x="91" y="142"/>
                    </a:lnTo>
                    <a:lnTo>
                      <a:pt x="45" y="0"/>
                    </a:lnTo>
                    <a:close/>
                  </a:path>
                </a:pathLst>
              </a:cu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47" name="Text Box 23"/>
            <p:cNvSpPr txBox="1">
              <a:spLocks noChangeArrowheads="1"/>
            </p:cNvSpPr>
            <p:nvPr/>
          </p:nvSpPr>
          <p:spPr bwMode="auto">
            <a:xfrm>
              <a:off x="4329212" y="2899643"/>
              <a:ext cx="1492863" cy="78916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Identify corrective action</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048" name="Text Box 24"/>
            <p:cNvSpPr txBox="1">
              <a:spLocks noChangeArrowheads="1"/>
            </p:cNvSpPr>
            <p:nvPr/>
          </p:nvSpPr>
          <p:spPr bwMode="auto">
            <a:xfrm>
              <a:off x="2642397" y="2899643"/>
              <a:ext cx="1446991" cy="789169"/>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Modify behaviour</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03" name="TextBox 102"/>
          <p:cNvSpPr txBox="1"/>
          <p:nvPr/>
        </p:nvSpPr>
        <p:spPr>
          <a:xfrm>
            <a:off x="2051720" y="1124744"/>
            <a:ext cx="6552728" cy="1015663"/>
          </a:xfrm>
          <a:prstGeom prst="rect">
            <a:avLst/>
          </a:prstGeom>
          <a:noFill/>
        </p:spPr>
        <p:txBody>
          <a:bodyPr wrap="square" rtlCol="0">
            <a:spAutoFit/>
          </a:bodyPr>
          <a:lstStyle/>
          <a:p>
            <a:r>
              <a:rPr lang="en-GB" sz="2000" b="1" i="1" dirty="0" smtClean="0">
                <a:solidFill>
                  <a:srgbClr val="C00000"/>
                </a:solidFill>
              </a:rPr>
              <a:t>Single loop learning</a:t>
            </a:r>
            <a:r>
              <a:rPr lang="en-GB" sz="2000" b="1" dirty="0" smtClean="0">
                <a:solidFill>
                  <a:srgbClr val="C00000"/>
                </a:solidFill>
              </a:rPr>
              <a:t> </a:t>
            </a:r>
            <a:r>
              <a:rPr lang="en-GB" sz="2000" dirty="0" smtClean="0"/>
              <a:t>occurs when leaders focus their attention on detecting errors and acting on this feedback to modify their and other people’s behaviour.</a:t>
            </a:r>
            <a:endParaRPr lang="en-GB" sz="2000" dirty="0"/>
          </a:p>
        </p:txBody>
      </p:sp>
      <p:sp>
        <p:nvSpPr>
          <p:cNvPr id="66" name="TextBox 65"/>
          <p:cNvSpPr txBox="1"/>
          <p:nvPr/>
        </p:nvSpPr>
        <p:spPr>
          <a:xfrm>
            <a:off x="899592" y="5313982"/>
            <a:ext cx="5688632" cy="923330"/>
          </a:xfrm>
          <a:prstGeom prst="rect">
            <a:avLst/>
          </a:prstGeom>
          <a:noFill/>
        </p:spPr>
        <p:txBody>
          <a:bodyPr wrap="square" rtlCol="0">
            <a:spAutoFit/>
          </a:bodyPr>
          <a:lstStyle/>
          <a:p>
            <a:r>
              <a:rPr lang="en-GB" dirty="0" smtClean="0"/>
              <a:t>Any new ways of acting are likely to be bound by current thinking and known routines.  </a:t>
            </a:r>
          </a:p>
          <a:p>
            <a:endParaRPr lang="en-GB"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67" name="Group 2"/>
          <p:cNvGrpSpPr>
            <a:grpSpLocks/>
          </p:cNvGrpSpPr>
          <p:nvPr>
            <p:custDataLst>
              <p:tags r:id="rId4"/>
            </p:custDataLst>
          </p:nvPr>
        </p:nvGrpSpPr>
        <p:grpSpPr bwMode="auto">
          <a:xfrm>
            <a:off x="6588224" y="2420888"/>
            <a:ext cx="2088232" cy="3888432"/>
            <a:chOff x="1672" y="6838"/>
            <a:chExt cx="3629" cy="8363"/>
          </a:xfrm>
          <a:solidFill>
            <a:schemeClr val="bg2"/>
          </a:solidFill>
        </p:grpSpPr>
        <p:grpSp>
          <p:nvGrpSpPr>
            <p:cNvPr id="68" name="Group 3"/>
            <p:cNvGrpSpPr>
              <a:grpSpLocks/>
            </p:cNvGrpSpPr>
            <p:nvPr/>
          </p:nvGrpSpPr>
          <p:grpSpPr bwMode="auto">
            <a:xfrm>
              <a:off x="4261" y="6916"/>
              <a:ext cx="1040" cy="8285"/>
              <a:chOff x="4261" y="6916"/>
              <a:chExt cx="1040" cy="8285"/>
            </a:xfrm>
            <a:grpFill/>
          </p:grpSpPr>
          <p:sp>
            <p:nvSpPr>
              <p:cNvPr id="88" name="AutoShape 4"/>
              <p:cNvSpPr>
                <a:spLocks noChangeArrowheads="1"/>
              </p:cNvSpPr>
              <p:nvPr/>
            </p:nvSpPr>
            <p:spPr bwMode="auto">
              <a:xfrm rot="5400000">
                <a:off x="591" y="10586"/>
                <a:ext cx="8285" cy="946"/>
              </a:xfrm>
              <a:prstGeom prst="chevron">
                <a:avLst>
                  <a:gd name="adj" fmla="val 49142"/>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9" name="Text Box 5"/>
              <p:cNvSpPr txBox="1">
                <a:spLocks noChangeArrowheads="1"/>
              </p:cNvSpPr>
              <p:nvPr/>
            </p:nvSpPr>
            <p:spPr bwMode="auto">
              <a:xfrm>
                <a:off x="4629" y="7767"/>
                <a:ext cx="672" cy="681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9" name="Group 6"/>
            <p:cNvGrpSpPr>
              <a:grpSpLocks/>
            </p:cNvGrpSpPr>
            <p:nvPr/>
          </p:nvGrpSpPr>
          <p:grpSpPr bwMode="auto">
            <a:xfrm>
              <a:off x="1672" y="6838"/>
              <a:ext cx="3062" cy="8251"/>
              <a:chOff x="1672" y="5437"/>
              <a:chExt cx="3062" cy="8251"/>
            </a:xfrm>
            <a:grpFill/>
          </p:grpSpPr>
          <p:grpSp>
            <p:nvGrpSpPr>
              <p:cNvPr id="70" name="Group 7"/>
              <p:cNvGrpSpPr>
                <a:grpSpLocks/>
              </p:cNvGrpSpPr>
              <p:nvPr/>
            </p:nvGrpSpPr>
            <p:grpSpPr bwMode="auto">
              <a:xfrm>
                <a:off x="1672" y="5437"/>
                <a:ext cx="946" cy="8251"/>
                <a:chOff x="1244" y="2090"/>
                <a:chExt cx="946" cy="6656"/>
              </a:xfrm>
              <a:grpFill/>
            </p:grpSpPr>
            <p:sp>
              <p:nvSpPr>
                <p:cNvPr id="86"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7"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1" name="Group 10"/>
              <p:cNvGrpSpPr>
                <a:grpSpLocks/>
              </p:cNvGrpSpPr>
              <p:nvPr/>
            </p:nvGrpSpPr>
            <p:grpSpPr bwMode="auto">
              <a:xfrm>
                <a:off x="2239" y="5515"/>
                <a:ext cx="2495" cy="1793"/>
                <a:chOff x="5483" y="3691"/>
                <a:chExt cx="2495" cy="1446"/>
              </a:xfrm>
              <a:grpFill/>
            </p:grpSpPr>
            <p:sp>
              <p:nvSpPr>
                <p:cNvPr id="84"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5"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2" name="Group 13"/>
              <p:cNvGrpSpPr>
                <a:grpSpLocks/>
              </p:cNvGrpSpPr>
              <p:nvPr/>
            </p:nvGrpSpPr>
            <p:grpSpPr bwMode="auto">
              <a:xfrm>
                <a:off x="2352" y="10376"/>
                <a:ext cx="2381" cy="1645"/>
                <a:chOff x="5596" y="7612"/>
                <a:chExt cx="2381" cy="1327"/>
              </a:xfrm>
              <a:grpFill/>
            </p:grpSpPr>
            <p:sp>
              <p:nvSpPr>
                <p:cNvPr id="82"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3"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3" name="Group 16"/>
              <p:cNvGrpSpPr>
                <a:grpSpLocks/>
              </p:cNvGrpSpPr>
              <p:nvPr/>
            </p:nvGrpSpPr>
            <p:grpSpPr bwMode="auto">
              <a:xfrm>
                <a:off x="2353" y="11966"/>
                <a:ext cx="2268" cy="1602"/>
                <a:chOff x="3705" y="11122"/>
                <a:chExt cx="2328" cy="2182"/>
              </a:xfrm>
              <a:grpFill/>
            </p:grpSpPr>
            <p:sp>
              <p:nvSpPr>
                <p:cNvPr id="80"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4" name="Group 19"/>
              <p:cNvGrpSpPr>
                <a:grpSpLocks/>
              </p:cNvGrpSpPr>
              <p:nvPr/>
            </p:nvGrpSpPr>
            <p:grpSpPr bwMode="auto">
              <a:xfrm>
                <a:off x="2373" y="7308"/>
                <a:ext cx="2206" cy="1716"/>
                <a:chOff x="1674" y="1129"/>
                <a:chExt cx="2250" cy="2924"/>
              </a:xfrm>
              <a:grpFill/>
            </p:grpSpPr>
            <p:sp>
              <p:nvSpPr>
                <p:cNvPr id="78"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9"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5" name="Group 22"/>
              <p:cNvGrpSpPr>
                <a:grpSpLocks/>
              </p:cNvGrpSpPr>
              <p:nvPr/>
            </p:nvGrpSpPr>
            <p:grpSpPr bwMode="auto">
              <a:xfrm>
                <a:off x="2373" y="8974"/>
                <a:ext cx="2206" cy="1443"/>
                <a:chOff x="3552" y="6481"/>
                <a:chExt cx="2206" cy="1164"/>
              </a:xfrm>
              <a:grpFill/>
            </p:grpSpPr>
            <p:sp>
              <p:nvSpPr>
                <p:cNvPr id="76"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pic>
        <p:nvPicPr>
          <p:cNvPr id="91" name="grid-item_A_8346" descr="http://macmillan.captureweb.co.uk/assets/thumbnails/28/3/9ea1ef66affc3d2956a7d91e3ed80a91.jpg"/>
          <p:cNvPicPr/>
          <p:nvPr>
            <p:custDataLst>
              <p:tags r:id="rId5"/>
            </p:custDataLst>
          </p:nvPr>
        </p:nvPicPr>
        <p:blipFill>
          <a:blip r:embed="rId8" cstate="print"/>
          <a:srcRect l="19687"/>
          <a:stretch>
            <a:fillRect/>
          </a:stretch>
        </p:blipFill>
        <p:spPr bwMode="auto">
          <a:xfrm>
            <a:off x="395536" y="620688"/>
            <a:ext cx="1468760" cy="1371600"/>
          </a:xfrm>
          <a:prstGeom prst="rect">
            <a:avLst/>
          </a:prstGeom>
          <a:ln>
            <a:noFill/>
          </a:ln>
          <a:effectLst>
            <a:outerShdw blurRad="292100" dist="139700" dir="2700000" algn="tl" rotWithShape="0">
              <a:srgbClr val="333333">
                <a:alpha val="65000"/>
              </a:srgbClr>
            </a:outerShdw>
          </a:effectLst>
        </p:spPr>
      </p:pic>
      <p:sp>
        <p:nvSpPr>
          <p:cNvPr id="47" name="TextBox 46"/>
          <p:cNvSpPr txBox="1"/>
          <p:nvPr/>
        </p:nvSpPr>
        <p:spPr>
          <a:xfrm>
            <a:off x="1187624" y="1988840"/>
            <a:ext cx="648072" cy="184666"/>
          </a:xfrm>
          <a:prstGeom prst="rect">
            <a:avLst/>
          </a:prstGeom>
          <a:noFill/>
        </p:spPr>
        <p:txBody>
          <a:bodyPr wrap="square" rtlCol="0">
            <a:spAutoFit/>
          </a:bodyPr>
          <a:lstStyle/>
          <a:p>
            <a:pPr algn="r"/>
            <a:r>
              <a:rPr lang="en-GB" sz="600" dirty="0" smtClean="0"/>
              <a:t>©</a:t>
            </a:r>
            <a:r>
              <a:rPr lang="en-GB" sz="600" dirty="0" err="1" smtClean="0"/>
              <a:t>ImageSource</a:t>
            </a:r>
            <a:endParaRPr lang="en-GB" sz="600" dirty="0" smtClean="0"/>
          </a:p>
        </p:txBody>
      </p:sp>
      <p:sp>
        <p:nvSpPr>
          <p:cNvPr id="48"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6">
                                            <p:bg/>
                                          </p:spTgt>
                                        </p:tgtEl>
                                        <p:attrNameLst>
                                          <p:attrName>style.visibility</p:attrName>
                                        </p:attrNameLst>
                                      </p:cBhvr>
                                      <p:to>
                                        <p:strVal val="visible"/>
                                      </p:to>
                                    </p:set>
                                    <p:anim calcmode="lin" valueType="num">
                                      <p:cBhvr additive="base">
                                        <p:cTn id="7" dur="500" fill="hold"/>
                                        <p:tgtEl>
                                          <p:spTgt spid="103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3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6">
                                            <p:txEl>
                                              <p:pRg st="0" end="0"/>
                                            </p:txEl>
                                          </p:spTgt>
                                        </p:tgtEl>
                                        <p:attrNameLst>
                                          <p:attrName>style.visibility</p:attrName>
                                        </p:attrNameLst>
                                      </p:cBhvr>
                                      <p:to>
                                        <p:strVal val="visible"/>
                                      </p:to>
                                    </p:set>
                                    <p:anim calcmode="lin" valueType="num">
                                      <p:cBhvr additive="base">
                                        <p:cTn id="11" dur="500" fill="hold"/>
                                        <p:tgtEl>
                                          <p:spTgt spid="103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6">
                                            <p:txEl>
                                              <p:pRg st="0" end="0"/>
                                            </p:txEl>
                                          </p:spTgt>
                                        </p:tgtEl>
                                        <p:attrNameLst>
                                          <p:attrName>style.visibility</p:attrName>
                                        </p:attrNameLst>
                                      </p:cBhvr>
                                      <p:to>
                                        <p:strVal val="visible"/>
                                      </p:to>
                                    </p:set>
                                    <p:anim calcmode="lin" valueType="num">
                                      <p:cBhvr additive="base">
                                        <p:cTn id="23"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build="allAtOnce" animBg="1"/>
      <p:bldP spid="66"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18</a:t>
            </a:fld>
            <a:endParaRPr lang="en-GB"/>
          </a:p>
        </p:txBody>
      </p:sp>
      <p:sp>
        <p:nvSpPr>
          <p:cNvPr id="27" name="TextBox 26"/>
          <p:cNvSpPr txBox="1"/>
          <p:nvPr/>
        </p:nvSpPr>
        <p:spPr>
          <a:xfrm>
            <a:off x="539552" y="476672"/>
            <a:ext cx="7848872" cy="461665"/>
          </a:xfrm>
          <a:prstGeom prst="rect">
            <a:avLst/>
          </a:prstGeom>
          <a:noFill/>
        </p:spPr>
        <p:txBody>
          <a:bodyPr wrap="square" rtlCol="0">
            <a:spAutoFit/>
          </a:bodyPr>
          <a:lstStyle/>
          <a:p>
            <a:r>
              <a:rPr lang="en-GB" sz="2400" b="1" dirty="0" smtClean="0"/>
              <a:t>Learning</a:t>
            </a:r>
            <a:endParaRPr lang="en-GB" sz="2400" b="1" dirty="0"/>
          </a:p>
        </p:txBody>
      </p:sp>
      <p:sp>
        <p:nvSpPr>
          <p:cNvPr id="1035" name="Rectangle 11"/>
          <p:cNvSpPr>
            <a:spLocks noChangeArrowheads="1"/>
          </p:cNvSpPr>
          <p:nvPr/>
        </p:nvSpPr>
        <p:spPr bwMode="auto">
          <a:xfrm>
            <a:off x="683568" y="908720"/>
            <a:ext cx="6048672" cy="4320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Bef>
                <a:spcPct val="0"/>
              </a:spcBef>
            </a:pPr>
            <a:r>
              <a:rPr lang="en-GB" sz="2000" b="1" i="1" dirty="0" smtClean="0">
                <a:solidFill>
                  <a:srgbClr val="C00000"/>
                </a:solidFill>
              </a:rPr>
              <a:t>Double loop learning </a:t>
            </a:r>
            <a:r>
              <a:rPr lang="en-GB" sz="2000" dirty="0" smtClean="0"/>
              <a:t>challenges accepted ways of thinking and behaving and provides a new understanding of situations and events.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3" name="Group 52"/>
          <p:cNvGrpSpPr/>
          <p:nvPr>
            <p:custDataLst>
              <p:tags r:id="rId2"/>
            </p:custDataLst>
          </p:nvPr>
        </p:nvGrpSpPr>
        <p:grpSpPr>
          <a:xfrm>
            <a:off x="971600" y="2682647"/>
            <a:ext cx="5491805" cy="2075582"/>
            <a:chOff x="1188007" y="2394615"/>
            <a:chExt cx="5491805" cy="2075582"/>
          </a:xfrm>
          <a:solidFill>
            <a:schemeClr val="accent2"/>
          </a:solidFill>
        </p:grpSpPr>
        <p:grpSp>
          <p:nvGrpSpPr>
            <p:cNvPr id="29" name="Group 3"/>
            <p:cNvGrpSpPr>
              <a:grpSpLocks/>
            </p:cNvGrpSpPr>
            <p:nvPr/>
          </p:nvGrpSpPr>
          <p:grpSpPr bwMode="auto">
            <a:xfrm>
              <a:off x="1188007" y="2394615"/>
              <a:ext cx="188318" cy="1282521"/>
              <a:chOff x="2002" y="2363"/>
              <a:chExt cx="45" cy="265"/>
            </a:xfrm>
            <a:grpFill/>
          </p:grpSpPr>
          <p:sp>
            <p:nvSpPr>
              <p:cNvPr id="1028" name="Line 4"/>
              <p:cNvSpPr>
                <a:spLocks noChangeShapeType="1"/>
              </p:cNvSpPr>
              <p:nvPr/>
            </p:nvSpPr>
            <p:spPr bwMode="auto">
              <a:xfrm>
                <a:off x="2025" y="2400"/>
                <a:ext cx="1" cy="228"/>
              </a:xfrm>
              <a:prstGeom prst="line">
                <a:avLst/>
              </a:pr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9" name="Freeform 5"/>
              <p:cNvSpPr>
                <a:spLocks/>
              </p:cNvSpPr>
              <p:nvPr/>
            </p:nvSpPr>
            <p:spPr bwMode="auto">
              <a:xfrm>
                <a:off x="2002" y="2363"/>
                <a:ext cx="45" cy="71"/>
              </a:xfrm>
              <a:custGeom>
                <a:avLst/>
                <a:gdLst/>
                <a:ahLst/>
                <a:cxnLst>
                  <a:cxn ang="0">
                    <a:pos x="45" y="0"/>
                  </a:cxn>
                  <a:cxn ang="0">
                    <a:pos x="0" y="142"/>
                  </a:cxn>
                  <a:cxn ang="0">
                    <a:pos x="91" y="142"/>
                  </a:cxn>
                  <a:cxn ang="0">
                    <a:pos x="45" y="0"/>
                  </a:cxn>
                </a:cxnLst>
                <a:rect l="0" t="0" r="r" b="b"/>
                <a:pathLst>
                  <a:path w="91" h="142">
                    <a:moveTo>
                      <a:pt x="45" y="0"/>
                    </a:moveTo>
                    <a:lnTo>
                      <a:pt x="0" y="142"/>
                    </a:lnTo>
                    <a:lnTo>
                      <a:pt x="91" y="142"/>
                    </a:lnTo>
                    <a:lnTo>
                      <a:pt x="45" y="0"/>
                    </a:lnTo>
                    <a:close/>
                  </a:path>
                </a:pathLst>
              </a:custGeom>
              <a:grp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37" name="Line 13"/>
            <p:cNvSpPr>
              <a:spLocks noChangeShapeType="1"/>
            </p:cNvSpPr>
            <p:nvPr/>
          </p:nvSpPr>
          <p:spPr bwMode="auto">
            <a:xfrm>
              <a:off x="1307114" y="3648917"/>
              <a:ext cx="5372697" cy="0"/>
            </a:xfrm>
            <a:prstGeom prst="line">
              <a:avLst/>
            </a:prstGeom>
            <a:grp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038" name="Line 14"/>
            <p:cNvSpPr>
              <a:spLocks noChangeShapeType="1"/>
            </p:cNvSpPr>
            <p:nvPr/>
          </p:nvSpPr>
          <p:spPr bwMode="auto">
            <a:xfrm flipH="1" flipV="1">
              <a:off x="6660232" y="2564904"/>
              <a:ext cx="19580" cy="1084012"/>
            </a:xfrm>
            <a:prstGeom prst="line">
              <a:avLst/>
            </a:prstGeom>
            <a:grpFill/>
            <a:ln w="2857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GB"/>
            </a:p>
          </p:txBody>
        </p:sp>
        <p:sp>
          <p:nvSpPr>
            <p:cNvPr id="1039" name="Text Box 15"/>
            <p:cNvSpPr txBox="1">
              <a:spLocks noChangeArrowheads="1"/>
            </p:cNvSpPr>
            <p:nvPr/>
          </p:nvSpPr>
          <p:spPr bwMode="auto">
            <a:xfrm>
              <a:off x="4945515" y="2857802"/>
              <a:ext cx="1554026" cy="161239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Identify beliefs and assumptions that guide decisions and actions</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040" name="Text Box 16"/>
          <p:cNvSpPr txBox="1">
            <a:spLocks noChangeArrowheads="1"/>
          </p:cNvSpPr>
          <p:nvPr/>
        </p:nvSpPr>
        <p:spPr bwMode="auto">
          <a:xfrm>
            <a:off x="3023784" y="3449435"/>
            <a:ext cx="1512982" cy="1075255"/>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Challenge these beliefs</a:t>
            </a:r>
          </a:p>
          <a:p>
            <a:pPr marL="0" marR="0" lvl="0" indent="0" algn="ctr" defTabSz="914400" rtl="0" eaLnBrk="1" fontAlgn="base" latinLnBrk="0" hangingPunct="1">
              <a:lnSpc>
                <a:spcPct val="100000"/>
              </a:lnSpc>
              <a:spcBef>
                <a:spcPct val="0"/>
              </a:spcBef>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and assumptions</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1041" name="Text Box 17"/>
          <p:cNvSpPr txBox="1">
            <a:spLocks noChangeArrowheads="1"/>
          </p:cNvSpPr>
          <p:nvPr/>
        </p:nvSpPr>
        <p:spPr bwMode="auto">
          <a:xfrm>
            <a:off x="1331640" y="3645024"/>
            <a:ext cx="1496887" cy="780411"/>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cs typeface="Arial" pitchFamily="34" charset="0"/>
              </a:rPr>
              <a:t>Revise beliefs and assumptions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2" name="Group 51"/>
          <p:cNvGrpSpPr/>
          <p:nvPr>
            <p:custDataLst>
              <p:tags r:id="rId3"/>
            </p:custDataLst>
          </p:nvPr>
        </p:nvGrpSpPr>
        <p:grpSpPr>
          <a:xfrm>
            <a:off x="971600" y="1772816"/>
            <a:ext cx="5976281" cy="1209540"/>
            <a:chOff x="1188007" y="1484784"/>
            <a:chExt cx="5976281" cy="1209540"/>
          </a:xfrm>
        </p:grpSpPr>
        <p:sp>
          <p:nvSpPr>
            <p:cNvPr id="1036" name="Text Box 12"/>
            <p:cNvSpPr txBox="1">
              <a:spLocks noChangeArrowheads="1"/>
            </p:cNvSpPr>
            <p:nvPr/>
          </p:nvSpPr>
          <p:spPr bwMode="auto">
            <a:xfrm>
              <a:off x="6090714" y="1772816"/>
              <a:ext cx="1073574" cy="753165"/>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Reflect on</a:t>
              </a:r>
              <a:r>
                <a:rPr kumimoji="0" lang="en-GB" sz="2000" b="1" i="0" u="none" strike="noStrike" cap="none" normalizeH="0" baseline="0" dirty="0" smtClean="0">
                  <a:ln>
                    <a:noFill/>
                  </a:ln>
                  <a:solidFill>
                    <a:schemeClr val="bg1"/>
                  </a:solidFill>
                  <a:effectLst/>
                  <a:latin typeface="Calibri" pitchFamily="34" charset="0"/>
                  <a:cs typeface="Arial" pitchFamily="34" charset="0"/>
                </a:rPr>
                <a:t> </a:t>
              </a:r>
              <a:r>
                <a:rPr kumimoji="0" lang="en-GB" sz="1600" b="1" i="0" u="none" strike="noStrike" cap="none" normalizeH="0" baseline="0" dirty="0" smtClean="0">
                  <a:ln>
                    <a:noFill/>
                  </a:ln>
                  <a:solidFill>
                    <a:schemeClr val="bg1"/>
                  </a:solidFill>
                  <a:effectLst/>
                  <a:latin typeface="Calibri" pitchFamily="34" charset="0"/>
                  <a:cs typeface="Arial" pitchFamily="34" charset="0"/>
                </a:rPr>
                <a:t>results</a:t>
              </a:r>
              <a:endParaRPr kumimoji="0" lang="en-US" sz="2800" b="1" i="0" u="none" strike="noStrike" cap="none" normalizeH="0" baseline="0" dirty="0" smtClean="0">
                <a:ln>
                  <a:noFill/>
                </a:ln>
                <a:solidFill>
                  <a:schemeClr val="bg1"/>
                </a:solidFill>
                <a:effectLst/>
                <a:latin typeface="Arial" pitchFamily="34" charset="0"/>
                <a:cs typeface="Arial" pitchFamily="34" charset="0"/>
              </a:endParaRPr>
            </a:p>
          </p:txBody>
        </p:sp>
        <p:grpSp>
          <p:nvGrpSpPr>
            <p:cNvPr id="51" name="Group 50"/>
            <p:cNvGrpSpPr/>
            <p:nvPr/>
          </p:nvGrpSpPr>
          <p:grpSpPr>
            <a:xfrm>
              <a:off x="1188007" y="1484784"/>
              <a:ext cx="4901902" cy="1209540"/>
              <a:chOff x="683568" y="2387803"/>
              <a:chExt cx="4901902" cy="1209540"/>
            </a:xfrm>
          </p:grpSpPr>
          <p:sp>
            <p:nvSpPr>
              <p:cNvPr id="1042" name="AutoShape 18"/>
              <p:cNvSpPr>
                <a:spLocks noChangeArrowheads="1"/>
              </p:cNvSpPr>
              <p:nvPr/>
            </p:nvSpPr>
            <p:spPr bwMode="auto">
              <a:xfrm>
                <a:off x="683568" y="2387803"/>
                <a:ext cx="2489983" cy="1209540"/>
              </a:xfrm>
              <a:prstGeom prst="rightArrow">
                <a:avLst>
                  <a:gd name="adj1" fmla="val 50000"/>
                  <a:gd name="adj2" fmla="val 62228"/>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3" name="AutoShape 19"/>
              <p:cNvSpPr>
                <a:spLocks noChangeArrowheads="1"/>
              </p:cNvSpPr>
              <p:nvPr/>
            </p:nvSpPr>
            <p:spPr bwMode="auto">
              <a:xfrm>
                <a:off x="3254833" y="2387803"/>
                <a:ext cx="2330637" cy="1209540"/>
              </a:xfrm>
              <a:prstGeom prst="rightArrow">
                <a:avLst>
                  <a:gd name="adj1" fmla="val 50000"/>
                  <a:gd name="adj2" fmla="val 58246"/>
                </a:avLst>
              </a:prstGeom>
              <a:solidFill>
                <a:srgbClr val="EEECE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4" name="Rectangle 20"/>
              <p:cNvSpPr>
                <a:spLocks noChangeArrowheads="1"/>
              </p:cNvSpPr>
              <p:nvPr/>
            </p:nvSpPr>
            <p:spPr bwMode="auto">
              <a:xfrm>
                <a:off x="1098833" y="2831528"/>
                <a:ext cx="1456648" cy="309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000000"/>
                    </a:solidFill>
                    <a:effectLst/>
                    <a:latin typeface="Arial" pitchFamily="34" charset="0"/>
                    <a:cs typeface="Arial" pitchFamily="34" charset="0"/>
                  </a:rPr>
                  <a:t>BEHAVIOUR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3419813" y="2831528"/>
                <a:ext cx="1800288" cy="3814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000000"/>
                    </a:solidFill>
                    <a:effectLst/>
                    <a:latin typeface="Arial" pitchFamily="34" charset="0"/>
                    <a:cs typeface="Arial" pitchFamily="34" charset="0"/>
                  </a:rPr>
                  <a:t>RESULTS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54" name="TextBox 53"/>
          <p:cNvSpPr txBox="1"/>
          <p:nvPr/>
        </p:nvSpPr>
        <p:spPr>
          <a:xfrm>
            <a:off x="1115616" y="4627002"/>
            <a:ext cx="7416824" cy="1754326"/>
          </a:xfrm>
          <a:prstGeom prst="rect">
            <a:avLst/>
          </a:prstGeom>
          <a:noFill/>
        </p:spPr>
        <p:txBody>
          <a:bodyPr wrap="square" rtlCol="0">
            <a:spAutoFit/>
          </a:bodyPr>
          <a:lstStyle/>
          <a:p>
            <a:r>
              <a:rPr lang="en-GB" dirty="0" smtClean="0"/>
              <a:t>Covey (1992) argues that:</a:t>
            </a:r>
          </a:p>
          <a:p>
            <a:r>
              <a:rPr lang="en-GB" dirty="0" smtClean="0"/>
              <a:t> “</a:t>
            </a:r>
            <a:r>
              <a:rPr lang="en-GB" b="1" dirty="0" smtClean="0">
                <a:solidFill>
                  <a:srgbClr val="C00000"/>
                </a:solidFill>
              </a:rPr>
              <a:t>The more aware we are of our basic paradigms, maps or assumptions, and the extent to which we have been influenced by our experience, the more we can take responsibility for those paradigms, examine them, test them against reality, listen to others and be open to their perceptions, thereby getting a larger picture and a far more objective view.</a:t>
            </a:r>
            <a:r>
              <a:rPr lang="en-GB" dirty="0" smtClean="0"/>
              <a:t>”</a:t>
            </a:r>
            <a:r>
              <a:rPr lang="en-GB" sz="1000" dirty="0" smtClean="0"/>
              <a:t>(p. 29)</a:t>
            </a:r>
            <a:endParaRPr lang="en-GB" dirty="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6" name="Group 2"/>
          <p:cNvGrpSpPr>
            <a:grpSpLocks/>
          </p:cNvGrpSpPr>
          <p:nvPr>
            <p:custDataLst>
              <p:tags r:id="rId4"/>
            </p:custDataLst>
          </p:nvPr>
        </p:nvGrpSpPr>
        <p:grpSpPr bwMode="auto">
          <a:xfrm>
            <a:off x="7236296" y="2492896"/>
            <a:ext cx="1583997" cy="2376264"/>
            <a:chOff x="1673" y="6837"/>
            <a:chExt cx="3628" cy="8364"/>
          </a:xfrm>
        </p:grpSpPr>
        <p:grpSp>
          <p:nvGrpSpPr>
            <p:cNvPr id="47" name="Group 3"/>
            <p:cNvGrpSpPr>
              <a:grpSpLocks/>
            </p:cNvGrpSpPr>
            <p:nvPr/>
          </p:nvGrpSpPr>
          <p:grpSpPr bwMode="auto">
            <a:xfrm>
              <a:off x="4261" y="6916"/>
              <a:ext cx="1040" cy="8285"/>
              <a:chOff x="4261" y="6916"/>
              <a:chExt cx="1040" cy="8285"/>
            </a:xfrm>
          </p:grpSpPr>
          <p:sp>
            <p:nvSpPr>
              <p:cNvPr id="69"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0"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 name="Group 6"/>
            <p:cNvGrpSpPr>
              <a:grpSpLocks/>
            </p:cNvGrpSpPr>
            <p:nvPr/>
          </p:nvGrpSpPr>
          <p:grpSpPr bwMode="auto">
            <a:xfrm>
              <a:off x="1673" y="6837"/>
              <a:ext cx="3061" cy="8251"/>
              <a:chOff x="1673" y="5436"/>
              <a:chExt cx="3061" cy="8251"/>
            </a:xfrm>
          </p:grpSpPr>
          <p:sp>
            <p:nvSpPr>
              <p:cNvPr id="49" name="AutoShape 8"/>
              <p:cNvSpPr>
                <a:spLocks noChangeArrowheads="1"/>
              </p:cNvSpPr>
              <p:nvPr/>
            </p:nvSpPr>
            <p:spPr bwMode="auto">
              <a:xfrm rot="5400000">
                <a:off x="-1980" y="9089"/>
                <a:ext cx="8251" cy="946"/>
              </a:xfrm>
              <a:prstGeom prst="chevron">
                <a:avLst>
                  <a:gd name="adj" fmla="val 39479"/>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n-GB" sz="600" dirty="0" smtClean="0">
                  <a:latin typeface="Arial" pitchFamily="34" charset="0"/>
                  <a:cs typeface="Arial" pitchFamily="34" charset="0"/>
                </a:endParaRPr>
              </a:p>
              <a:p>
                <a:pPr algn="ctr"/>
                <a:r>
                  <a:rPr lang="en-GB" sz="1400" dirty="0" smtClean="0">
                    <a:latin typeface="Arial" pitchFamily="34" charset="0"/>
                    <a:cs typeface="Arial" pitchFamily="34" charset="0"/>
                  </a:rPr>
                  <a:t>Learning</a:t>
                </a:r>
                <a:endParaRPr lang="en-GB" sz="1400" dirty="0">
                  <a:latin typeface="Arial" pitchFamily="34" charset="0"/>
                  <a:cs typeface="Arial" pitchFamily="34" charset="0"/>
                </a:endParaRPr>
              </a:p>
            </p:txBody>
          </p:sp>
          <p:grpSp>
            <p:nvGrpSpPr>
              <p:cNvPr id="50" name="Group 10"/>
              <p:cNvGrpSpPr>
                <a:grpSpLocks/>
              </p:cNvGrpSpPr>
              <p:nvPr/>
            </p:nvGrpSpPr>
            <p:grpSpPr bwMode="auto">
              <a:xfrm>
                <a:off x="2239" y="5515"/>
                <a:ext cx="2495" cy="1793"/>
                <a:chOff x="5483" y="3691"/>
                <a:chExt cx="2495" cy="1446"/>
              </a:xfrm>
            </p:grpSpPr>
            <p:sp>
              <p:nvSpPr>
                <p:cNvPr id="67"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8"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5" name="Group 13"/>
              <p:cNvGrpSpPr>
                <a:grpSpLocks/>
              </p:cNvGrpSpPr>
              <p:nvPr/>
            </p:nvGrpSpPr>
            <p:grpSpPr bwMode="auto">
              <a:xfrm>
                <a:off x="2352" y="10376"/>
                <a:ext cx="2381" cy="1645"/>
                <a:chOff x="5596" y="7612"/>
                <a:chExt cx="2381" cy="1327"/>
              </a:xfrm>
            </p:grpSpPr>
            <p:sp>
              <p:nvSpPr>
                <p:cNvPr id="65"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6"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6" name="Group 16"/>
              <p:cNvGrpSpPr>
                <a:grpSpLocks/>
              </p:cNvGrpSpPr>
              <p:nvPr/>
            </p:nvGrpSpPr>
            <p:grpSpPr bwMode="auto">
              <a:xfrm>
                <a:off x="2353" y="11966"/>
                <a:ext cx="2268" cy="1602"/>
                <a:chOff x="3705" y="11122"/>
                <a:chExt cx="2328" cy="2182"/>
              </a:xfrm>
            </p:grpSpPr>
            <p:sp>
              <p:nvSpPr>
                <p:cNvPr id="63"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7" name="Group 19"/>
              <p:cNvGrpSpPr>
                <a:grpSpLocks/>
              </p:cNvGrpSpPr>
              <p:nvPr/>
            </p:nvGrpSpPr>
            <p:grpSpPr bwMode="auto">
              <a:xfrm>
                <a:off x="2373" y="7308"/>
                <a:ext cx="2206" cy="1716"/>
                <a:chOff x="1674" y="1129"/>
                <a:chExt cx="2250" cy="2924"/>
              </a:xfrm>
            </p:grpSpPr>
            <p:sp>
              <p:nvSpPr>
                <p:cNvPr id="61"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2"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8" name="Group 22"/>
              <p:cNvGrpSpPr>
                <a:grpSpLocks/>
              </p:cNvGrpSpPr>
              <p:nvPr/>
            </p:nvGrpSpPr>
            <p:grpSpPr bwMode="auto">
              <a:xfrm>
                <a:off x="2398" y="8974"/>
                <a:ext cx="2206" cy="1443"/>
                <a:chOff x="3577" y="6481"/>
                <a:chExt cx="2206" cy="1164"/>
              </a:xfrm>
            </p:grpSpPr>
            <p:sp>
              <p:nvSpPr>
                <p:cNvPr id="59" name="AutoShape 23"/>
                <p:cNvSpPr>
                  <a:spLocks noChangeArrowheads="1"/>
                </p:cNvSpPr>
                <p:nvPr/>
              </p:nvSpPr>
              <p:spPr bwMode="auto">
                <a:xfrm rot="5400000">
                  <a:off x="4098"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0"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pic>
        <p:nvPicPr>
          <p:cNvPr id="71" name="grid-item_A_86502" descr="http://macmillan.captureweb.co.uk/assets/thumbnails/289/3/430116dc01d1447b4656d03a52cbfdcd.jpg"/>
          <p:cNvPicPr/>
          <p:nvPr>
            <p:custDataLst>
              <p:tags r:id="rId5"/>
            </p:custDataLst>
          </p:nvPr>
        </p:nvPicPr>
        <p:blipFill>
          <a:blip r:embed="rId8" cstate="print"/>
          <a:srcRect l="20833" t="9655" r="7292" b="18621"/>
          <a:stretch>
            <a:fillRect/>
          </a:stretch>
        </p:blipFill>
        <p:spPr bwMode="auto">
          <a:xfrm>
            <a:off x="7020272" y="764704"/>
            <a:ext cx="1512168" cy="1152128"/>
          </a:xfrm>
          <a:prstGeom prst="rect">
            <a:avLst/>
          </a:prstGeom>
          <a:ln>
            <a:noFill/>
          </a:ln>
          <a:effectLst>
            <a:outerShdw blurRad="292100" dist="139700" dir="2700000" algn="tl" rotWithShape="0">
              <a:srgbClr val="333333">
                <a:alpha val="65000"/>
              </a:srgbClr>
            </a:outerShdw>
          </a:effectLst>
        </p:spPr>
      </p:pic>
      <p:sp>
        <p:nvSpPr>
          <p:cNvPr id="72" name="TextBox 71"/>
          <p:cNvSpPr txBox="1"/>
          <p:nvPr/>
        </p:nvSpPr>
        <p:spPr>
          <a:xfrm>
            <a:off x="7452320" y="1916832"/>
            <a:ext cx="1080120" cy="184666"/>
          </a:xfrm>
          <a:prstGeom prst="rect">
            <a:avLst/>
          </a:prstGeom>
          <a:noFill/>
        </p:spPr>
        <p:txBody>
          <a:bodyPr wrap="square" rtlCol="0">
            <a:spAutoFit/>
          </a:bodyPr>
          <a:lstStyle/>
          <a:p>
            <a:pPr algn="r"/>
            <a:r>
              <a:rPr lang="en-GB" sz="600" dirty="0" smtClean="0"/>
              <a:t>©</a:t>
            </a:r>
            <a:r>
              <a:rPr lang="en-GB" sz="600" dirty="0" err="1" smtClean="0"/>
              <a:t>Stockbyte</a:t>
            </a:r>
            <a:r>
              <a:rPr lang="en-GB" sz="600" dirty="0" smtClean="0"/>
              <a:t>/</a:t>
            </a:r>
            <a:r>
              <a:rPr lang="en-GB" sz="600" dirty="0" err="1" smtClean="0"/>
              <a:t>Punchstock</a:t>
            </a:r>
            <a:endParaRPr lang="en-GB" dirty="0"/>
          </a:p>
        </p:txBody>
      </p:sp>
      <p:sp>
        <p:nvSpPr>
          <p:cNvPr id="73"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0">
                                            <p:bg/>
                                          </p:spTgt>
                                        </p:tgtEl>
                                        <p:attrNameLst>
                                          <p:attrName>style.visibility</p:attrName>
                                        </p:attrNameLst>
                                      </p:cBhvr>
                                      <p:to>
                                        <p:strVal val="visible"/>
                                      </p:to>
                                    </p:set>
                                    <p:anim calcmode="lin" valueType="num">
                                      <p:cBhvr additive="base">
                                        <p:cTn id="13" dur="500" fill="hold"/>
                                        <p:tgtEl>
                                          <p:spTgt spid="1040">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040">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40">
                                            <p:txEl>
                                              <p:pRg st="0" end="0"/>
                                            </p:txEl>
                                          </p:spTgt>
                                        </p:tgtEl>
                                        <p:attrNameLst>
                                          <p:attrName>style.visibility</p:attrName>
                                        </p:attrNameLst>
                                      </p:cBhvr>
                                      <p:to>
                                        <p:strVal val="visible"/>
                                      </p:to>
                                    </p:set>
                                    <p:anim calcmode="lin" valueType="num">
                                      <p:cBhvr additive="base">
                                        <p:cTn id="17" dur="500" fill="hold"/>
                                        <p:tgtEl>
                                          <p:spTgt spid="104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40">
                                            <p:txEl>
                                              <p:pRg st="1" end="1"/>
                                            </p:txEl>
                                          </p:spTgt>
                                        </p:tgtEl>
                                        <p:attrNameLst>
                                          <p:attrName>style.visibility</p:attrName>
                                        </p:attrNameLst>
                                      </p:cBhvr>
                                      <p:to>
                                        <p:strVal val="visible"/>
                                      </p:to>
                                    </p:set>
                                    <p:anim calcmode="lin" valueType="num">
                                      <p:cBhvr additive="base">
                                        <p:cTn id="21" dur="500" fill="hold"/>
                                        <p:tgtEl>
                                          <p:spTgt spid="104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1">
                                            <p:bg/>
                                          </p:spTgt>
                                        </p:tgtEl>
                                        <p:attrNameLst>
                                          <p:attrName>style.visibility</p:attrName>
                                        </p:attrNameLst>
                                      </p:cBhvr>
                                      <p:to>
                                        <p:strVal val="visible"/>
                                      </p:to>
                                    </p:set>
                                    <p:anim calcmode="lin" valueType="num">
                                      <p:cBhvr additive="base">
                                        <p:cTn id="27" dur="500" fill="hold"/>
                                        <p:tgtEl>
                                          <p:spTgt spid="1041">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41">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41">
                                            <p:txEl>
                                              <p:pRg st="0" end="0"/>
                                            </p:txEl>
                                          </p:spTgt>
                                        </p:tgtEl>
                                        <p:attrNameLst>
                                          <p:attrName>style.visibility</p:attrName>
                                        </p:attrNameLst>
                                      </p:cBhvr>
                                      <p:to>
                                        <p:strVal val="visible"/>
                                      </p:to>
                                    </p:set>
                                    <p:anim calcmode="lin" valueType="num">
                                      <p:cBhvr additive="base">
                                        <p:cTn id="31" dur="500" fill="hold"/>
                                        <p:tgtEl>
                                          <p:spTgt spid="104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4">
                                            <p:txEl>
                                              <p:pRg st="0" end="0"/>
                                            </p:txEl>
                                          </p:spTgt>
                                        </p:tgtEl>
                                        <p:attrNameLst>
                                          <p:attrName>style.visibility</p:attrName>
                                        </p:attrNameLst>
                                      </p:cBhvr>
                                      <p:to>
                                        <p:strVal val="visible"/>
                                      </p:to>
                                    </p:set>
                                    <p:anim calcmode="lin" valueType="num">
                                      <p:cBhvr additive="base">
                                        <p:cTn id="37"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
                                            <p:txEl>
                                              <p:pRg st="1" end="1"/>
                                            </p:txEl>
                                          </p:spTgt>
                                        </p:tgtEl>
                                        <p:attrNameLst>
                                          <p:attrName>style.visibility</p:attrName>
                                        </p:attrNameLst>
                                      </p:cBhvr>
                                      <p:to>
                                        <p:strVal val="visible"/>
                                      </p:to>
                                    </p:set>
                                    <p:anim calcmode="lin" valueType="num">
                                      <p:cBhvr additive="base">
                                        <p:cTn id="41"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uiExpand="1" build="allAtOnce" animBg="1"/>
      <p:bldP spid="1041" grpId="0" build="allAtOnce" animBg="1"/>
      <p:bldP spid="5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19</a:t>
            </a:fld>
            <a:endParaRPr lang="en-GB"/>
          </a:p>
        </p:txBody>
      </p:sp>
      <p:grpSp>
        <p:nvGrpSpPr>
          <p:cNvPr id="4" name="Group 2"/>
          <p:cNvGrpSpPr>
            <a:grpSpLocks/>
          </p:cNvGrpSpPr>
          <p:nvPr>
            <p:custDataLst>
              <p:tags r:id="rId2"/>
            </p:custDataLst>
          </p:nvPr>
        </p:nvGrpSpPr>
        <p:grpSpPr bwMode="auto">
          <a:xfrm>
            <a:off x="6372041" y="1071141"/>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547664" y="260648"/>
            <a:ext cx="6480720" cy="1200329"/>
          </a:xfrm>
          <a:prstGeom prst="rect">
            <a:avLst/>
          </a:prstGeom>
          <a:noFill/>
        </p:spPr>
        <p:txBody>
          <a:bodyPr wrap="square" rtlCol="0">
            <a:spAutoFit/>
          </a:bodyPr>
          <a:lstStyle/>
          <a:p>
            <a:r>
              <a:rPr lang="en-GB" sz="2400" b="1" dirty="0" smtClean="0"/>
              <a:t>Questions that might help leaders reflect on how they are managing this stage of the process</a:t>
            </a:r>
          </a:p>
          <a:p>
            <a:endParaRPr lang="en-GB" sz="2400" b="1" dirty="0"/>
          </a:p>
        </p:txBody>
      </p:sp>
      <p:sp>
        <p:nvSpPr>
          <p:cNvPr id="34" name="TextBox 33"/>
          <p:cNvSpPr txBox="1"/>
          <p:nvPr/>
        </p:nvSpPr>
        <p:spPr>
          <a:xfrm>
            <a:off x="467544" y="2204864"/>
            <a:ext cx="5760640" cy="707886"/>
          </a:xfrm>
          <a:prstGeom prst="rect">
            <a:avLst/>
          </a:prstGeom>
          <a:noFill/>
        </p:spPr>
        <p:txBody>
          <a:bodyPr wrap="square" rtlCol="0">
            <a:spAutoFit/>
          </a:bodyPr>
          <a:lstStyle/>
          <a:p>
            <a:pPr marL="457200" indent="-457200">
              <a:buFont typeface="+mj-lt"/>
              <a:buAutoNum type="arabicPeriod" startAt="2"/>
            </a:pPr>
            <a:r>
              <a:rPr lang="en-GB" sz="2000" dirty="0" smtClean="0"/>
              <a:t>Do they monitor the effects of their actions and use this information to guide future decisions? </a:t>
            </a:r>
          </a:p>
        </p:txBody>
      </p:sp>
      <p:sp>
        <p:nvSpPr>
          <p:cNvPr id="35" name="TextBox 34"/>
          <p:cNvSpPr txBox="1"/>
          <p:nvPr/>
        </p:nvSpPr>
        <p:spPr>
          <a:xfrm>
            <a:off x="467544" y="2924944"/>
            <a:ext cx="5688632" cy="400110"/>
          </a:xfrm>
          <a:prstGeom prst="rect">
            <a:avLst/>
          </a:prstGeom>
          <a:noFill/>
        </p:spPr>
        <p:txBody>
          <a:bodyPr wrap="square" rtlCol="0">
            <a:spAutoFit/>
          </a:bodyPr>
          <a:lstStyle/>
          <a:p>
            <a:pPr marL="457200" indent="-457200">
              <a:buFont typeface="+mj-lt"/>
              <a:buAutoNum type="arabicPeriod" startAt="3"/>
            </a:pPr>
            <a:r>
              <a:rPr lang="en-GB" sz="2000" dirty="0" smtClean="0"/>
              <a:t>Are they receptive to feedback from others?</a:t>
            </a:r>
          </a:p>
        </p:txBody>
      </p:sp>
      <p:sp>
        <p:nvSpPr>
          <p:cNvPr id="33" name="TextBox 32"/>
          <p:cNvSpPr txBox="1"/>
          <p:nvPr/>
        </p:nvSpPr>
        <p:spPr>
          <a:xfrm>
            <a:off x="467544" y="3356992"/>
            <a:ext cx="5472608" cy="707886"/>
          </a:xfrm>
          <a:prstGeom prst="rect">
            <a:avLst/>
          </a:prstGeom>
          <a:noFill/>
        </p:spPr>
        <p:txBody>
          <a:bodyPr wrap="square" rtlCol="0">
            <a:spAutoFit/>
          </a:bodyPr>
          <a:lstStyle/>
          <a:p>
            <a:pPr marL="457200" lvl="0" indent="-457200">
              <a:buFont typeface="+mj-lt"/>
              <a:buAutoNum type="arabicPeriod" startAt="4"/>
            </a:pPr>
            <a:r>
              <a:rPr lang="en-GB" sz="2000" dirty="0" smtClean="0"/>
              <a:t>To what extent do they view their own and others’ mistakes as opportunities for learning?</a:t>
            </a:r>
          </a:p>
        </p:txBody>
      </p:sp>
      <p:sp>
        <p:nvSpPr>
          <p:cNvPr id="36" name="TextBox 35"/>
          <p:cNvSpPr txBox="1"/>
          <p:nvPr/>
        </p:nvSpPr>
        <p:spPr>
          <a:xfrm>
            <a:off x="467544" y="1484784"/>
            <a:ext cx="5832648" cy="707886"/>
          </a:xfrm>
          <a:prstGeom prst="rect">
            <a:avLst/>
          </a:prstGeom>
          <a:noFill/>
        </p:spPr>
        <p:txBody>
          <a:bodyPr wrap="square" rtlCol="0">
            <a:spAutoFit/>
          </a:bodyPr>
          <a:lstStyle/>
          <a:p>
            <a:pPr marL="457200" lvl="0" indent="-457200">
              <a:buFont typeface="+mj-lt"/>
              <a:buAutoNum type="arabicPeriod"/>
            </a:pPr>
            <a:r>
              <a:rPr lang="en-GB" sz="2000" dirty="0" smtClean="0"/>
              <a:t>Do they anticipate how others will respond to events before deciding what to do?</a:t>
            </a:r>
          </a:p>
        </p:txBody>
      </p:sp>
      <p:sp>
        <p:nvSpPr>
          <p:cNvPr id="37" name="TextBox 36"/>
          <p:cNvSpPr txBox="1"/>
          <p:nvPr/>
        </p:nvSpPr>
        <p:spPr>
          <a:xfrm>
            <a:off x="467544" y="4161274"/>
            <a:ext cx="5400600" cy="707886"/>
          </a:xfrm>
          <a:prstGeom prst="rect">
            <a:avLst/>
          </a:prstGeom>
          <a:noFill/>
        </p:spPr>
        <p:txBody>
          <a:bodyPr wrap="square" rtlCol="0">
            <a:spAutoFit/>
          </a:bodyPr>
          <a:lstStyle/>
          <a:p>
            <a:pPr marL="457200" lvl="0" indent="-457200">
              <a:buFont typeface="+mj-lt"/>
              <a:buAutoNum type="arabicPeriod" startAt="5"/>
            </a:pPr>
            <a:r>
              <a:rPr lang="en-GB" sz="2000" dirty="0" smtClean="0"/>
              <a:t>Do they attempt to identify and challenge the assumptions that underpin their behaviour?</a:t>
            </a:r>
          </a:p>
        </p:txBody>
      </p:sp>
      <p:sp>
        <p:nvSpPr>
          <p:cNvPr id="38" name="TextBox 37"/>
          <p:cNvSpPr txBox="1"/>
          <p:nvPr/>
        </p:nvSpPr>
        <p:spPr>
          <a:xfrm>
            <a:off x="467544" y="4941168"/>
            <a:ext cx="5904656" cy="1015663"/>
          </a:xfrm>
          <a:prstGeom prst="rect">
            <a:avLst/>
          </a:prstGeom>
          <a:noFill/>
        </p:spPr>
        <p:txBody>
          <a:bodyPr wrap="square" rtlCol="0">
            <a:spAutoFit/>
          </a:bodyPr>
          <a:lstStyle/>
          <a:p>
            <a:pPr marL="457200" indent="-457200">
              <a:buFont typeface="+mj-lt"/>
              <a:buAutoNum type="arabicPeriod" startAt="6"/>
            </a:pPr>
            <a:r>
              <a:rPr lang="en-GB" sz="2000" dirty="0" smtClean="0"/>
              <a:t>Are they aware of how decisions that produce positive outcomes in the short term may undermine performance over the long term?</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9"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40" name="TextBox 39"/>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4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 calcmode="lin" valueType="num">
                                      <p:cBhvr additive="base">
                                        <p:cTn id="1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 calcmode="lin" valueType="num">
                                      <p:cBhvr additive="base">
                                        <p:cTn id="3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3" grpId="0" build="allAtOnce"/>
      <p:bldP spid="36" grpId="0" build="allAtOnce"/>
      <p:bldP spid="37" grpId="0" build="allAtOnce"/>
      <p:bldP spid="3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8"/>
          <p:cNvGrpSpPr/>
          <p:nvPr>
            <p:custDataLst>
              <p:tags r:id="rId2"/>
            </p:custDataLst>
          </p:nvPr>
        </p:nvGrpSpPr>
        <p:grpSpPr>
          <a:xfrm>
            <a:off x="755576" y="836712"/>
            <a:ext cx="6073318" cy="5239071"/>
            <a:chOff x="755576" y="836712"/>
            <a:chExt cx="6073318" cy="5239071"/>
          </a:xfrm>
        </p:grpSpPr>
        <p:grpSp>
          <p:nvGrpSpPr>
            <p:cNvPr id="7" name="Group 7"/>
            <p:cNvGrpSpPr>
              <a:grpSpLocks/>
            </p:cNvGrpSpPr>
            <p:nvPr/>
          </p:nvGrpSpPr>
          <p:grpSpPr bwMode="auto">
            <a:xfrm>
              <a:off x="6228184" y="836712"/>
              <a:ext cx="600710" cy="5239071"/>
              <a:chOff x="1244" y="2090"/>
              <a:chExt cx="946" cy="6656"/>
            </a:xfrm>
          </p:grpSpPr>
          <p:sp>
            <p:nvSpPr>
              <p:cNvPr id="25"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3" name="TextBox 32"/>
            <p:cNvSpPr txBox="1"/>
            <p:nvPr/>
          </p:nvSpPr>
          <p:spPr>
            <a:xfrm>
              <a:off x="755576" y="4725144"/>
              <a:ext cx="5328592" cy="553998"/>
            </a:xfrm>
            <a:prstGeom prst="rect">
              <a:avLst/>
            </a:prstGeom>
            <a:noFill/>
          </p:spPr>
          <p:txBody>
            <a:bodyPr wrap="square" rtlCol="0">
              <a:spAutoFit/>
            </a:bodyPr>
            <a:lstStyle/>
            <a:p>
              <a:pPr lvl="0"/>
              <a:endParaRPr lang="en-GB" sz="1000" dirty="0" smtClean="0"/>
            </a:p>
            <a:p>
              <a:pPr lvl="0"/>
              <a:r>
                <a:rPr lang="en-GB" sz="2000" dirty="0" smtClean="0"/>
                <a:t>7. Learning</a:t>
              </a:r>
              <a:endParaRPr lang="en-GB" sz="2000" dirty="0"/>
            </a:p>
          </p:txBody>
        </p:sp>
      </p:grpSp>
      <p:grpSp>
        <p:nvGrpSpPr>
          <p:cNvPr id="8" name="Group 37"/>
          <p:cNvGrpSpPr/>
          <p:nvPr>
            <p:custDataLst>
              <p:tags r:id="rId3"/>
            </p:custDataLst>
          </p:nvPr>
        </p:nvGrpSpPr>
        <p:grpSpPr>
          <a:xfrm>
            <a:off x="755576" y="886556"/>
            <a:ext cx="7777023" cy="5260660"/>
            <a:chOff x="755576" y="886556"/>
            <a:chExt cx="7777023" cy="5260660"/>
          </a:xfrm>
        </p:grpSpPr>
        <p:sp>
          <p:nvSpPr>
            <p:cNvPr id="27" name="AutoShape 4"/>
            <p:cNvSpPr>
              <a:spLocks noChangeArrowheads="1"/>
            </p:cNvSpPr>
            <p:nvPr/>
          </p:nvSpPr>
          <p:spPr bwMode="auto">
            <a:xfrm rot="5400000">
              <a:off x="5541907" y="3216531"/>
              <a:ext cx="5260660" cy="600710"/>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 Box 5"/>
            <p:cNvSpPr txBox="1">
              <a:spLocks noChangeArrowheads="1"/>
            </p:cNvSpPr>
            <p:nvPr/>
          </p:nvSpPr>
          <p:spPr bwMode="auto">
            <a:xfrm>
              <a:off x="8105879" y="1772646"/>
              <a:ext cx="426720" cy="367262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Box 31"/>
            <p:cNvSpPr txBox="1"/>
            <p:nvPr/>
          </p:nvSpPr>
          <p:spPr>
            <a:xfrm>
              <a:off x="755576" y="4293096"/>
              <a:ext cx="5400600" cy="553998"/>
            </a:xfrm>
            <a:prstGeom prst="rect">
              <a:avLst/>
            </a:prstGeom>
            <a:noFill/>
          </p:spPr>
          <p:txBody>
            <a:bodyPr wrap="square" rtlCol="0">
              <a:spAutoFit/>
            </a:bodyPr>
            <a:lstStyle/>
            <a:p>
              <a:pPr lvl="0"/>
              <a:endParaRPr lang="en-GB" sz="1000" dirty="0" smtClean="0"/>
            </a:p>
            <a:p>
              <a:pPr lvl="0"/>
              <a:r>
                <a:rPr lang="en-GB" sz="2000" dirty="0" smtClean="0"/>
                <a:t>6. Leading </a:t>
              </a:r>
              <a:r>
                <a:rPr lang="en-GB" sz="2000" dirty="0"/>
                <a:t>and managing the people </a:t>
              </a:r>
              <a:r>
                <a:rPr lang="en-GB" sz="2000" dirty="0" smtClean="0"/>
                <a:t>issues</a:t>
              </a:r>
              <a:endParaRPr lang="en-GB" sz="2000" dirty="0"/>
            </a:p>
          </p:txBody>
        </p:sp>
      </p:grpSp>
      <p:sp>
        <p:nvSpPr>
          <p:cNvPr id="2" name="TextBox 1"/>
          <p:cNvSpPr txBox="1"/>
          <p:nvPr/>
        </p:nvSpPr>
        <p:spPr>
          <a:xfrm>
            <a:off x="539552" y="404664"/>
            <a:ext cx="7920880" cy="461665"/>
          </a:xfrm>
          <a:prstGeom prst="rect">
            <a:avLst/>
          </a:prstGeom>
          <a:noFill/>
        </p:spPr>
        <p:txBody>
          <a:bodyPr wrap="square" rtlCol="0">
            <a:spAutoFit/>
          </a:bodyPr>
          <a:lstStyle/>
          <a:p>
            <a:r>
              <a:rPr lang="en-GB" sz="2400" b="1" dirty="0"/>
              <a:t>Key steps in the change process</a:t>
            </a:r>
            <a:endParaRPr lang="en-GB" sz="2400" dirty="0"/>
          </a:p>
        </p:txBody>
      </p:sp>
      <p:sp>
        <p:nvSpPr>
          <p:cNvPr id="3" name="TextBox 2"/>
          <p:cNvSpPr txBox="1"/>
          <p:nvPr/>
        </p:nvSpPr>
        <p:spPr>
          <a:xfrm>
            <a:off x="683568" y="980728"/>
            <a:ext cx="7488832" cy="400110"/>
          </a:xfrm>
          <a:prstGeom prst="rect">
            <a:avLst/>
          </a:prstGeom>
          <a:noFill/>
        </p:spPr>
        <p:txBody>
          <a:bodyPr wrap="square" rtlCol="0">
            <a:spAutoFit/>
          </a:bodyPr>
          <a:lstStyle/>
          <a:p>
            <a:r>
              <a:rPr lang="en-GB" sz="2000" dirty="0"/>
              <a:t>Managing change involves seven core activities: </a:t>
            </a:r>
          </a:p>
        </p:txBody>
      </p:sp>
      <p:sp>
        <p:nvSpPr>
          <p:cNvPr id="4" name="TextBox 3"/>
          <p:cNvSpPr txBox="1"/>
          <p:nvPr/>
        </p:nvSpPr>
        <p:spPr>
          <a:xfrm>
            <a:off x="755576" y="1484784"/>
            <a:ext cx="5472608" cy="707886"/>
          </a:xfrm>
          <a:prstGeom prst="rect">
            <a:avLst/>
          </a:prstGeom>
          <a:noFill/>
        </p:spPr>
        <p:txBody>
          <a:bodyPr wrap="square" rtlCol="0">
            <a:spAutoFit/>
          </a:bodyPr>
          <a:lstStyle/>
          <a:p>
            <a:pPr marL="457200" indent="-457200"/>
            <a:r>
              <a:rPr lang="en-GB" sz="2000" dirty="0" smtClean="0"/>
              <a:t>1. Recognising </a:t>
            </a:r>
            <a:r>
              <a:rPr lang="en-GB" sz="2000" dirty="0"/>
              <a:t>the need for change and </a:t>
            </a:r>
            <a:r>
              <a:rPr lang="en-GB" sz="2000" dirty="0" smtClean="0"/>
              <a:t>starting the </a:t>
            </a:r>
            <a:r>
              <a:rPr lang="en-GB" sz="2000" dirty="0"/>
              <a:t>change </a:t>
            </a:r>
            <a:r>
              <a:rPr lang="en-GB" sz="2000" dirty="0" smtClean="0"/>
              <a:t>process</a:t>
            </a:r>
            <a:endParaRPr lang="en-GB" sz="2000" dirty="0"/>
          </a:p>
        </p:txBody>
      </p:sp>
      <p:grpSp>
        <p:nvGrpSpPr>
          <p:cNvPr id="9" name="Group 10"/>
          <p:cNvGrpSpPr>
            <a:grpSpLocks/>
          </p:cNvGrpSpPr>
          <p:nvPr>
            <p:custDataLst>
              <p:tags r:id="rId4"/>
            </p:custDataLst>
          </p:nvPr>
        </p:nvGrpSpPr>
        <p:grpSpPr bwMode="auto">
          <a:xfrm>
            <a:off x="6588229" y="886239"/>
            <a:ext cx="1584325" cy="1138487"/>
            <a:chOff x="5483" y="3691"/>
            <a:chExt cx="2495" cy="1446"/>
          </a:xfrm>
        </p:grpSpPr>
        <p:sp>
          <p:nvSpPr>
            <p:cNvPr id="23"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33"/>
          <p:cNvGrpSpPr/>
          <p:nvPr>
            <p:custDataLst>
              <p:tags r:id="rId5"/>
            </p:custDataLst>
          </p:nvPr>
        </p:nvGrpSpPr>
        <p:grpSpPr>
          <a:xfrm>
            <a:off x="755576" y="2012647"/>
            <a:ext cx="7318553" cy="1101674"/>
            <a:chOff x="755576" y="2012647"/>
            <a:chExt cx="7318553" cy="1101674"/>
          </a:xfrm>
        </p:grpSpPr>
        <p:sp>
          <p:nvSpPr>
            <p:cNvPr id="5" name="TextBox 4"/>
            <p:cNvSpPr txBox="1"/>
            <p:nvPr/>
          </p:nvSpPr>
          <p:spPr>
            <a:xfrm>
              <a:off x="755576" y="2012647"/>
              <a:ext cx="5472608" cy="861774"/>
            </a:xfrm>
            <a:prstGeom prst="rect">
              <a:avLst/>
            </a:prstGeom>
            <a:noFill/>
          </p:spPr>
          <p:txBody>
            <a:bodyPr wrap="square" rtlCol="0">
              <a:spAutoFit/>
            </a:bodyPr>
            <a:lstStyle/>
            <a:p>
              <a:endParaRPr lang="en-GB" sz="1000" dirty="0" smtClean="0"/>
            </a:p>
            <a:p>
              <a:pPr marL="468000" indent="-457200"/>
              <a:r>
                <a:rPr lang="en-GB" dirty="0" smtClean="0"/>
                <a:t>2. D</a:t>
              </a:r>
              <a:r>
                <a:rPr lang="en-GB" sz="2000" dirty="0" smtClean="0"/>
                <a:t>iagnosing </a:t>
              </a:r>
              <a:r>
                <a:rPr lang="en-GB" sz="2000" dirty="0"/>
                <a:t>what needs to be changed and </a:t>
              </a:r>
              <a:r>
                <a:rPr lang="en-GB" sz="2000" dirty="0" smtClean="0"/>
                <a:t> formulating </a:t>
              </a:r>
              <a:r>
                <a:rPr lang="en-GB" sz="2000" dirty="0"/>
                <a:t>a vision of a preferred future </a:t>
              </a:r>
              <a:r>
                <a:rPr lang="en-GB" sz="2000" dirty="0" smtClean="0"/>
                <a:t>state</a:t>
              </a:r>
              <a:endParaRPr lang="en-GB" dirty="0"/>
            </a:p>
          </p:txBody>
        </p:sp>
        <p:grpSp>
          <p:nvGrpSpPr>
            <p:cNvPr id="11" name="Group 19"/>
            <p:cNvGrpSpPr>
              <a:grpSpLocks/>
            </p:cNvGrpSpPr>
            <p:nvPr/>
          </p:nvGrpSpPr>
          <p:grpSpPr bwMode="auto">
            <a:xfrm>
              <a:off x="6673319" y="2024726"/>
              <a:ext cx="1400810" cy="1089595"/>
              <a:chOff x="1674" y="1129"/>
              <a:chExt cx="2250" cy="2924"/>
            </a:xfrm>
          </p:grpSpPr>
          <p:sp>
            <p:nvSpPr>
              <p:cNvPr id="17"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12" name="Group 34"/>
          <p:cNvGrpSpPr/>
          <p:nvPr>
            <p:custDataLst>
              <p:tags r:id="rId6"/>
            </p:custDataLst>
          </p:nvPr>
        </p:nvGrpSpPr>
        <p:grpSpPr>
          <a:xfrm>
            <a:off x="755576" y="2708920"/>
            <a:ext cx="7318553" cy="1289902"/>
            <a:chOff x="755576" y="2708920"/>
            <a:chExt cx="7318553" cy="1289902"/>
          </a:xfrm>
        </p:grpSpPr>
        <p:grpSp>
          <p:nvGrpSpPr>
            <p:cNvPr id="13" name="Group 22"/>
            <p:cNvGrpSpPr>
              <a:grpSpLocks/>
            </p:cNvGrpSpPr>
            <p:nvPr/>
          </p:nvGrpSpPr>
          <p:grpSpPr bwMode="auto">
            <a:xfrm>
              <a:off x="6673319" y="3082572"/>
              <a:ext cx="1400810" cy="916250"/>
              <a:chOff x="3552" y="6481"/>
              <a:chExt cx="2206" cy="1164"/>
            </a:xfrm>
          </p:grpSpPr>
          <p:sp>
            <p:nvSpPr>
              <p:cNvPr id="15"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9" name="TextBox 28"/>
            <p:cNvSpPr txBox="1"/>
            <p:nvPr/>
          </p:nvSpPr>
          <p:spPr>
            <a:xfrm>
              <a:off x="755576" y="2708920"/>
              <a:ext cx="5400600" cy="861774"/>
            </a:xfrm>
            <a:prstGeom prst="rect">
              <a:avLst/>
            </a:prstGeom>
            <a:noFill/>
          </p:spPr>
          <p:txBody>
            <a:bodyPr wrap="square" rtlCol="0">
              <a:spAutoFit/>
            </a:bodyPr>
            <a:lstStyle/>
            <a:p>
              <a:endParaRPr lang="en-GB" sz="1000" dirty="0" smtClean="0"/>
            </a:p>
            <a:p>
              <a:pPr marL="468000" indent="-457200"/>
              <a:r>
                <a:rPr lang="en-GB" dirty="0" smtClean="0"/>
                <a:t>3. </a:t>
              </a:r>
              <a:r>
                <a:rPr lang="en-GB" sz="2000" dirty="0" smtClean="0"/>
                <a:t>Planning </a:t>
              </a:r>
              <a:r>
                <a:rPr lang="en-GB" sz="2000" dirty="0"/>
                <a:t>how to intervene in order to achieve the desired </a:t>
              </a:r>
              <a:r>
                <a:rPr lang="en-GB" sz="2000" dirty="0" smtClean="0"/>
                <a:t>change</a:t>
              </a:r>
              <a:endParaRPr lang="en-GB" dirty="0"/>
            </a:p>
          </p:txBody>
        </p:sp>
      </p:grpSp>
      <p:grpSp>
        <p:nvGrpSpPr>
          <p:cNvPr id="14" name="Group 35"/>
          <p:cNvGrpSpPr/>
          <p:nvPr>
            <p:custDataLst>
              <p:tags r:id="rId7"/>
            </p:custDataLst>
          </p:nvPr>
        </p:nvGrpSpPr>
        <p:grpSpPr>
          <a:xfrm>
            <a:off x="755576" y="3409836"/>
            <a:ext cx="7416343" cy="1607465"/>
            <a:chOff x="755576" y="3409836"/>
            <a:chExt cx="7416343" cy="1607465"/>
          </a:xfrm>
        </p:grpSpPr>
        <p:grpSp>
          <p:nvGrpSpPr>
            <p:cNvPr id="34" name="Group 13"/>
            <p:cNvGrpSpPr>
              <a:grpSpLocks/>
            </p:cNvGrpSpPr>
            <p:nvPr/>
          </p:nvGrpSpPr>
          <p:grpSpPr bwMode="auto">
            <a:xfrm>
              <a:off x="6659984" y="3972789"/>
              <a:ext cx="1511935" cy="1044512"/>
              <a:chOff x="5596" y="7612"/>
              <a:chExt cx="2381" cy="1327"/>
            </a:xfrm>
          </p:grpSpPr>
          <p:sp>
            <p:nvSpPr>
              <p:cNvPr id="21"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0" name="TextBox 29"/>
            <p:cNvSpPr txBox="1"/>
            <p:nvPr/>
          </p:nvSpPr>
          <p:spPr>
            <a:xfrm>
              <a:off x="755576" y="3409836"/>
              <a:ext cx="5472608" cy="553998"/>
            </a:xfrm>
            <a:prstGeom prst="rect">
              <a:avLst/>
            </a:prstGeom>
            <a:noFill/>
          </p:spPr>
          <p:txBody>
            <a:bodyPr wrap="square" rtlCol="0">
              <a:spAutoFit/>
            </a:bodyPr>
            <a:lstStyle/>
            <a:p>
              <a:endParaRPr lang="en-GB" sz="1000" dirty="0" smtClean="0"/>
            </a:p>
            <a:p>
              <a:r>
                <a:rPr lang="en-GB" sz="2000" dirty="0" smtClean="0"/>
                <a:t>4. Implementing </a:t>
              </a:r>
              <a:r>
                <a:rPr lang="en-GB" sz="2000" dirty="0"/>
                <a:t>plans and reviewing </a:t>
              </a:r>
              <a:r>
                <a:rPr lang="en-GB" sz="2000" dirty="0" smtClean="0"/>
                <a:t>progress</a:t>
              </a:r>
              <a:endParaRPr lang="en-GB" sz="2000" dirty="0"/>
            </a:p>
          </p:txBody>
        </p:sp>
      </p:grpSp>
      <p:grpSp>
        <p:nvGrpSpPr>
          <p:cNvPr id="35" name="Group 36"/>
          <p:cNvGrpSpPr/>
          <p:nvPr>
            <p:custDataLst>
              <p:tags r:id="rId8"/>
            </p:custDataLst>
          </p:nvPr>
        </p:nvGrpSpPr>
        <p:grpSpPr>
          <a:xfrm>
            <a:off x="755576" y="3861048"/>
            <a:ext cx="7345223" cy="2138540"/>
            <a:chOff x="755576" y="3861048"/>
            <a:chExt cx="7345223" cy="2138540"/>
          </a:xfrm>
        </p:grpSpPr>
        <p:grpSp>
          <p:nvGrpSpPr>
            <p:cNvPr id="36" name="Group 16"/>
            <p:cNvGrpSpPr>
              <a:grpSpLocks/>
            </p:cNvGrpSpPr>
            <p:nvPr/>
          </p:nvGrpSpPr>
          <p:grpSpPr bwMode="auto">
            <a:xfrm>
              <a:off x="6660619" y="4982379"/>
              <a:ext cx="1440180" cy="1017209"/>
              <a:chOff x="3705" y="11122"/>
              <a:chExt cx="2328" cy="2182"/>
            </a:xfrm>
          </p:grpSpPr>
          <p:sp>
            <p:nvSpPr>
              <p:cNvPr id="19"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TextBox 30"/>
            <p:cNvSpPr txBox="1"/>
            <p:nvPr/>
          </p:nvSpPr>
          <p:spPr>
            <a:xfrm>
              <a:off x="755576" y="3861048"/>
              <a:ext cx="5472608" cy="553998"/>
            </a:xfrm>
            <a:prstGeom prst="rect">
              <a:avLst/>
            </a:prstGeom>
            <a:noFill/>
          </p:spPr>
          <p:txBody>
            <a:bodyPr wrap="square" rtlCol="0">
              <a:spAutoFit/>
            </a:bodyPr>
            <a:lstStyle/>
            <a:p>
              <a:pPr lvl="0"/>
              <a:endParaRPr lang="en-GB" sz="1000" dirty="0" smtClean="0"/>
            </a:p>
            <a:p>
              <a:pPr lvl="0"/>
              <a:r>
                <a:rPr lang="en-GB" sz="2000" dirty="0" smtClean="0"/>
                <a:t>5. Sustaining </a:t>
              </a:r>
              <a:r>
                <a:rPr lang="en-GB" sz="2000" dirty="0"/>
                <a:t>the </a:t>
              </a:r>
              <a:r>
                <a:rPr lang="en-GB" sz="2000" dirty="0" smtClean="0"/>
                <a:t>change</a:t>
              </a:r>
              <a:endParaRPr lang="en-GB" sz="2000" dirty="0"/>
            </a:p>
          </p:txBody>
        </p:sp>
      </p:grpSp>
      <p:sp>
        <p:nvSpPr>
          <p:cNvPr id="40" name="Slide Number Placeholder 39"/>
          <p:cNvSpPr>
            <a:spLocks noGrp="1"/>
          </p:cNvSpPr>
          <p:nvPr>
            <p:ph type="sldNum" sz="quarter" idx="12"/>
          </p:nvPr>
        </p:nvSpPr>
        <p:spPr/>
        <p:txBody>
          <a:bodyPr/>
          <a:lstStyle/>
          <a:p>
            <a:fld id="{D6186F92-8A78-4789-8CA3-297C6645E21D}" type="slidenum">
              <a:rPr lang="en-GB" smtClean="0"/>
              <a:pPr/>
              <a:t>2</a:t>
            </a:fld>
            <a:endParaRPr lang="en-GB"/>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2"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20</a:t>
            </a:fld>
            <a:endParaRPr lang="en-GB"/>
          </a:p>
        </p:txBody>
      </p:sp>
      <p:sp>
        <p:nvSpPr>
          <p:cNvPr id="27" name="TextBox 26"/>
          <p:cNvSpPr txBox="1"/>
          <p:nvPr/>
        </p:nvSpPr>
        <p:spPr>
          <a:xfrm>
            <a:off x="2123728" y="476672"/>
            <a:ext cx="6264696" cy="461665"/>
          </a:xfrm>
          <a:prstGeom prst="rect">
            <a:avLst/>
          </a:prstGeom>
          <a:noFill/>
        </p:spPr>
        <p:txBody>
          <a:bodyPr wrap="square" rtlCol="0">
            <a:spAutoFit/>
          </a:bodyPr>
          <a:lstStyle/>
          <a:p>
            <a:r>
              <a:rPr lang="en-GB" sz="2400" b="1" dirty="0" smtClean="0"/>
              <a:t>Improving leader performance</a:t>
            </a:r>
            <a:endParaRPr lang="en-GB" sz="2400" b="1" dirty="0"/>
          </a:p>
        </p:txBody>
      </p:sp>
      <p:sp>
        <p:nvSpPr>
          <p:cNvPr id="35" name="TextBox 34"/>
          <p:cNvSpPr txBox="1"/>
          <p:nvPr/>
        </p:nvSpPr>
        <p:spPr>
          <a:xfrm>
            <a:off x="611560" y="1988840"/>
            <a:ext cx="8352928" cy="707886"/>
          </a:xfrm>
          <a:prstGeom prst="rect">
            <a:avLst/>
          </a:prstGeom>
          <a:noFill/>
        </p:spPr>
        <p:txBody>
          <a:bodyPr wrap="square" rtlCol="0">
            <a:spAutoFit/>
          </a:bodyPr>
          <a:lstStyle/>
          <a:p>
            <a:pPr marL="180000" indent="-180000">
              <a:buFont typeface="Arial" pitchFamily="34" charset="0"/>
              <a:buChar char="•"/>
            </a:pPr>
            <a:r>
              <a:rPr lang="en-GB" sz="2000" dirty="0" smtClean="0"/>
              <a:t>are so bound up in a frenetic range of activities that they have little time or no opportunity for observation and reflection</a:t>
            </a:r>
          </a:p>
        </p:txBody>
      </p:sp>
      <p:sp>
        <p:nvSpPr>
          <p:cNvPr id="33" name="TextBox 32"/>
          <p:cNvSpPr txBox="1"/>
          <p:nvPr/>
        </p:nvSpPr>
        <p:spPr>
          <a:xfrm>
            <a:off x="611560" y="2649106"/>
            <a:ext cx="8424936" cy="707886"/>
          </a:xfrm>
          <a:prstGeom prst="rect">
            <a:avLst/>
          </a:prstGeom>
          <a:noFill/>
        </p:spPr>
        <p:txBody>
          <a:bodyPr wrap="square" rtlCol="0">
            <a:spAutoFit/>
          </a:bodyPr>
          <a:lstStyle/>
          <a:p>
            <a:pPr marL="180000" lvl="0" indent="-180000">
              <a:buFont typeface="Arial" pitchFamily="34" charset="0"/>
              <a:buChar char="•"/>
            </a:pPr>
            <a:r>
              <a:rPr lang="en-GB" sz="2000" dirty="0" smtClean="0"/>
              <a:t>are so committed to a course of action that they fail to recognise evidence which challenges their world view</a:t>
            </a:r>
          </a:p>
        </p:txBody>
      </p:sp>
      <p:sp>
        <p:nvSpPr>
          <p:cNvPr id="36" name="TextBox 35"/>
          <p:cNvSpPr txBox="1"/>
          <p:nvPr/>
        </p:nvSpPr>
        <p:spPr>
          <a:xfrm>
            <a:off x="1691680" y="980728"/>
            <a:ext cx="7452320" cy="1015663"/>
          </a:xfrm>
          <a:prstGeom prst="rect">
            <a:avLst/>
          </a:prstGeom>
          <a:noFill/>
        </p:spPr>
        <p:txBody>
          <a:bodyPr wrap="square" rtlCol="0">
            <a:spAutoFit/>
          </a:bodyPr>
          <a:lstStyle/>
          <a:p>
            <a:pPr marL="360000" lvl="0"/>
            <a:r>
              <a:rPr lang="en-GB" sz="2000" dirty="0"/>
              <a:t>L</a:t>
            </a:r>
            <a:r>
              <a:rPr lang="en-GB" sz="2000" dirty="0" smtClean="0"/>
              <a:t>eaders can learn to be more effective if they step back and monitor what is going on and use these observations to guide their behaviour. But all too often this does not happen because they:</a:t>
            </a:r>
          </a:p>
        </p:txBody>
      </p:sp>
      <p:sp>
        <p:nvSpPr>
          <p:cNvPr id="37" name="TextBox 36"/>
          <p:cNvSpPr txBox="1"/>
          <p:nvPr/>
        </p:nvSpPr>
        <p:spPr>
          <a:xfrm>
            <a:off x="611560" y="3429000"/>
            <a:ext cx="8136904" cy="707886"/>
          </a:xfrm>
          <a:prstGeom prst="rect">
            <a:avLst/>
          </a:prstGeom>
          <a:noFill/>
        </p:spPr>
        <p:txBody>
          <a:bodyPr wrap="square" rtlCol="0">
            <a:spAutoFit/>
          </a:bodyPr>
          <a:lstStyle/>
          <a:p>
            <a:pPr marL="180000" lvl="0" indent="-180000">
              <a:buFont typeface="Arial" pitchFamily="34" charset="0"/>
              <a:buChar char="•"/>
            </a:pPr>
            <a:r>
              <a:rPr lang="en-GB" sz="2000" dirty="0" smtClean="0"/>
              <a:t>harbour beliefs about the competence and motives of others that makes it easy for them to dismiss their feedback</a:t>
            </a:r>
          </a:p>
        </p:txBody>
      </p:sp>
      <p:sp>
        <p:nvSpPr>
          <p:cNvPr id="38" name="TextBox 37"/>
          <p:cNvSpPr txBox="1"/>
          <p:nvPr/>
        </p:nvSpPr>
        <p:spPr>
          <a:xfrm>
            <a:off x="611560" y="4149080"/>
            <a:ext cx="8352928" cy="1015663"/>
          </a:xfrm>
          <a:prstGeom prst="rect">
            <a:avLst/>
          </a:prstGeom>
          <a:noFill/>
        </p:spPr>
        <p:txBody>
          <a:bodyPr wrap="square" rtlCol="0">
            <a:spAutoFit/>
          </a:bodyPr>
          <a:lstStyle/>
          <a:p>
            <a:pPr marL="180000" indent="-180000">
              <a:buFont typeface="Arial" pitchFamily="34" charset="0"/>
              <a:buChar char="•"/>
            </a:pPr>
            <a:r>
              <a:rPr lang="en-GB" sz="2000" dirty="0" smtClean="0"/>
              <a:t>are insulated from information about the impact of their decisions by organisation structures, policies and management practices that impede upward communication and foster a climate of organisational silence</a:t>
            </a:r>
          </a:p>
        </p:txBody>
      </p:sp>
      <p:sp>
        <p:nvSpPr>
          <p:cNvPr id="60" name="TextBox 59"/>
          <p:cNvSpPr txBox="1"/>
          <p:nvPr/>
        </p:nvSpPr>
        <p:spPr>
          <a:xfrm>
            <a:off x="611560" y="5157192"/>
            <a:ext cx="7776864" cy="1323439"/>
          </a:xfrm>
          <a:prstGeom prst="rect">
            <a:avLst/>
          </a:prstGeom>
          <a:noFill/>
        </p:spPr>
        <p:txBody>
          <a:bodyPr wrap="square" rtlCol="0">
            <a:spAutoFit/>
          </a:bodyPr>
          <a:lstStyle/>
          <a:p>
            <a:pPr marL="180000" lvl="0" indent="-180000">
              <a:buFont typeface="Arial" pitchFamily="34" charset="0"/>
              <a:buChar char="•"/>
            </a:pPr>
            <a:r>
              <a:rPr lang="en-GB" sz="2000" dirty="0" smtClean="0"/>
              <a:t>are so bound up in and entrapped by a path that progressively limits their scope for decision making that they become path dependant and this excludes path breaking behaviour because they are too involved to adopt an independent external perspective.</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611560" y="1772816"/>
            <a:ext cx="1440160" cy="307777"/>
          </a:xfrm>
          <a:prstGeom prst="rect">
            <a:avLst/>
          </a:prstGeom>
          <a:noFill/>
        </p:spPr>
        <p:txBody>
          <a:bodyPr wrap="square" rtlCol="0">
            <a:spAutoFit/>
          </a:bodyPr>
          <a:lstStyle/>
          <a:p>
            <a:pPr algn="r"/>
            <a:r>
              <a:rPr lang="en-GB" sz="800" dirty="0" smtClean="0"/>
              <a:t>©Digital Vision/Getty Images</a:t>
            </a:r>
          </a:p>
          <a:p>
            <a:pPr algn="r"/>
            <a:endParaRPr lang="en-GB" sz="600" dirty="0"/>
          </a:p>
        </p:txBody>
      </p:sp>
      <p:pic>
        <p:nvPicPr>
          <p:cNvPr id="15" name="grid-item_A_104864" descr="http://macmillan.captureweb.co.uk/assets/thumbnails/350/3/44f39f3fd752c92f8cad406c92ff0f7e.jpg"/>
          <p:cNvPicPr/>
          <p:nvPr>
            <p:custDataLst>
              <p:tags r:id="rId2"/>
            </p:custDataLst>
          </p:nvPr>
        </p:nvPicPr>
        <p:blipFill>
          <a:blip r:embed="rId5" cstate="print"/>
          <a:srcRect/>
          <a:stretch>
            <a:fillRect/>
          </a:stretch>
        </p:blipFill>
        <p:spPr bwMode="auto">
          <a:xfrm>
            <a:off x="683568" y="548680"/>
            <a:ext cx="1296144" cy="1296144"/>
          </a:xfrm>
          <a:prstGeom prst="rect">
            <a:avLst/>
          </a:prstGeom>
          <a:noFill/>
          <a:ln w="9525">
            <a:noFill/>
            <a:miter lim="800000"/>
            <a:headEnd/>
            <a:tailEnd/>
          </a:ln>
        </p:spPr>
      </p:pic>
      <p:sp>
        <p:nvSpPr>
          <p:cNvPr id="1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 calcmode="lin" valueType="num">
                                      <p:cBhvr additive="base">
                                        <p:cTn id="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 calcmode="lin" valueType="num">
                                      <p:cBhvr additive="base">
                                        <p:cTn id="1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 calcmode="lin" valueType="num">
                                      <p:cBhvr additive="base">
                                        <p:cTn id="1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 calcmode="lin" valueType="num">
                                      <p:cBhvr additive="base">
                                        <p:cTn id="2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
                                            <p:txEl>
                                              <p:pRg st="0" end="0"/>
                                            </p:txEl>
                                          </p:spTgt>
                                        </p:tgtEl>
                                        <p:attrNameLst>
                                          <p:attrName>style.visibility</p:attrName>
                                        </p:attrNameLst>
                                      </p:cBhvr>
                                      <p:to>
                                        <p:strVal val="visible"/>
                                      </p:to>
                                    </p:set>
                                    <p:anim calcmode="lin" valueType="num">
                                      <p:cBhvr additive="base">
                                        <p:cTn id="31"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3" grpId="0" build="allAtOnce"/>
      <p:bldP spid="37" grpId="0" build="allAtOnce"/>
      <p:bldP spid="38" grpId="0" build="allAtOnce"/>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21</a:t>
            </a:fld>
            <a:endParaRPr lang="en-GB"/>
          </a:p>
        </p:txBody>
      </p:sp>
      <p:sp>
        <p:nvSpPr>
          <p:cNvPr id="27" name="TextBox 26"/>
          <p:cNvSpPr txBox="1"/>
          <p:nvPr/>
        </p:nvSpPr>
        <p:spPr>
          <a:xfrm>
            <a:off x="539552" y="476672"/>
            <a:ext cx="7848872" cy="461665"/>
          </a:xfrm>
          <a:prstGeom prst="rect">
            <a:avLst/>
          </a:prstGeom>
          <a:noFill/>
        </p:spPr>
        <p:txBody>
          <a:bodyPr wrap="square" rtlCol="0">
            <a:spAutoFit/>
          </a:bodyPr>
          <a:lstStyle/>
          <a:p>
            <a:r>
              <a:rPr lang="en-GB" sz="2400" b="1" dirty="0" smtClean="0"/>
              <a:t>Improving leader performance</a:t>
            </a:r>
            <a:endParaRPr lang="en-GB" sz="2400" b="1" dirty="0"/>
          </a:p>
        </p:txBody>
      </p:sp>
      <p:sp>
        <p:nvSpPr>
          <p:cNvPr id="36" name="TextBox 35"/>
          <p:cNvSpPr txBox="1"/>
          <p:nvPr/>
        </p:nvSpPr>
        <p:spPr>
          <a:xfrm>
            <a:off x="539552" y="908720"/>
            <a:ext cx="5616624" cy="1631216"/>
          </a:xfrm>
          <a:prstGeom prst="rect">
            <a:avLst/>
          </a:prstGeom>
          <a:noFill/>
        </p:spPr>
        <p:txBody>
          <a:bodyPr wrap="square" rtlCol="0">
            <a:spAutoFit/>
          </a:bodyPr>
          <a:lstStyle/>
          <a:p>
            <a:r>
              <a:rPr lang="en-GB" sz="2000" dirty="0" smtClean="0"/>
              <a:t>Leaders need to be aware of these barriers that can make it difficult for them to unlock from an immediate “doing” mode; they need to work hard to adopt an “observing” mode and bring a critical perspective to bear on their everyday practice. </a:t>
            </a:r>
          </a:p>
        </p:txBody>
      </p:sp>
      <p:sp>
        <p:nvSpPr>
          <p:cNvPr id="32" name="TextBox 31"/>
          <p:cNvSpPr txBox="1"/>
          <p:nvPr/>
        </p:nvSpPr>
        <p:spPr>
          <a:xfrm>
            <a:off x="611560" y="2852936"/>
            <a:ext cx="5400600" cy="2554545"/>
          </a:xfrm>
          <a:prstGeom prst="rect">
            <a:avLst/>
          </a:prstGeom>
          <a:noFill/>
        </p:spPr>
        <p:txBody>
          <a:bodyPr wrap="square" rtlCol="0">
            <a:spAutoFit/>
          </a:bodyPr>
          <a:lstStyle/>
          <a:p>
            <a:r>
              <a:rPr lang="en-GB" sz="2000" b="1" dirty="0" smtClean="0">
                <a:solidFill>
                  <a:srgbClr val="C00000"/>
                </a:solidFill>
              </a:rPr>
              <a:t>When managing change is viewed as a process and when events, decisions, actions and reactions are seen to be connected leaders are more likely to be able to take action and intervene in ways that can break inefficient patterns and move the change process in a direction that is more likely to deliver </a:t>
            </a:r>
            <a:r>
              <a:rPr lang="en-GB" sz="2000" b="1" smtClean="0">
                <a:solidFill>
                  <a:srgbClr val="C00000"/>
                </a:solidFill>
              </a:rPr>
              <a:t>superior outcomes.</a:t>
            </a:r>
            <a:endParaRPr lang="en-GB" sz="2000" b="1" dirty="0">
              <a:solidFill>
                <a:srgbClr val="C00000"/>
              </a:solidFill>
            </a:endParaRPr>
          </a:p>
        </p:txBody>
      </p:sp>
      <p:grpSp>
        <p:nvGrpSpPr>
          <p:cNvPr id="34" name="Group 2"/>
          <p:cNvGrpSpPr>
            <a:grpSpLocks/>
          </p:cNvGrpSpPr>
          <p:nvPr>
            <p:custDataLst>
              <p:tags r:id="rId2"/>
            </p:custDataLst>
          </p:nvPr>
        </p:nvGrpSpPr>
        <p:grpSpPr bwMode="auto">
          <a:xfrm>
            <a:off x="6228184" y="927125"/>
            <a:ext cx="2304415" cy="5310187"/>
            <a:chOff x="1672" y="6838"/>
            <a:chExt cx="3629" cy="8363"/>
          </a:xfrm>
        </p:grpSpPr>
        <p:grpSp>
          <p:nvGrpSpPr>
            <p:cNvPr id="39" name="Group 3"/>
            <p:cNvGrpSpPr>
              <a:grpSpLocks/>
            </p:cNvGrpSpPr>
            <p:nvPr/>
          </p:nvGrpSpPr>
          <p:grpSpPr bwMode="auto">
            <a:xfrm>
              <a:off x="4261" y="6916"/>
              <a:ext cx="1040" cy="8285"/>
              <a:chOff x="4261" y="6916"/>
              <a:chExt cx="1040" cy="8285"/>
            </a:xfrm>
          </p:grpSpPr>
          <p:sp>
            <p:nvSpPr>
              <p:cNvPr id="73"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0" name="Group 6"/>
            <p:cNvGrpSpPr>
              <a:grpSpLocks/>
            </p:cNvGrpSpPr>
            <p:nvPr/>
          </p:nvGrpSpPr>
          <p:grpSpPr bwMode="auto">
            <a:xfrm>
              <a:off x="1672" y="6838"/>
              <a:ext cx="3062" cy="8251"/>
              <a:chOff x="1672" y="5437"/>
              <a:chExt cx="3062" cy="8251"/>
            </a:xfrm>
          </p:grpSpPr>
          <p:grpSp>
            <p:nvGrpSpPr>
              <p:cNvPr id="41" name="Group 7"/>
              <p:cNvGrpSpPr>
                <a:grpSpLocks/>
              </p:cNvGrpSpPr>
              <p:nvPr/>
            </p:nvGrpSpPr>
            <p:grpSpPr bwMode="auto">
              <a:xfrm>
                <a:off x="1672" y="5437"/>
                <a:ext cx="946" cy="8251"/>
                <a:chOff x="1244" y="2090"/>
                <a:chExt cx="946" cy="6656"/>
              </a:xfrm>
            </p:grpSpPr>
            <p:sp>
              <p:nvSpPr>
                <p:cNvPr id="71"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2"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10"/>
              <p:cNvGrpSpPr>
                <a:grpSpLocks/>
              </p:cNvGrpSpPr>
              <p:nvPr/>
            </p:nvGrpSpPr>
            <p:grpSpPr bwMode="auto">
              <a:xfrm>
                <a:off x="2239" y="5515"/>
                <a:ext cx="2495" cy="1793"/>
                <a:chOff x="5483" y="3691"/>
                <a:chExt cx="2495" cy="1446"/>
              </a:xfrm>
            </p:grpSpPr>
            <p:sp>
              <p:nvSpPr>
                <p:cNvPr id="69"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0"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 name="Group 13"/>
              <p:cNvGrpSpPr>
                <a:grpSpLocks/>
              </p:cNvGrpSpPr>
              <p:nvPr/>
            </p:nvGrpSpPr>
            <p:grpSpPr bwMode="auto">
              <a:xfrm>
                <a:off x="2352" y="10376"/>
                <a:ext cx="2381" cy="1645"/>
                <a:chOff x="5596" y="7612"/>
                <a:chExt cx="2381" cy="1327"/>
              </a:xfrm>
            </p:grpSpPr>
            <p:sp>
              <p:nvSpPr>
                <p:cNvPr id="67"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8"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6"/>
              <p:cNvGrpSpPr>
                <a:grpSpLocks/>
              </p:cNvGrpSpPr>
              <p:nvPr/>
            </p:nvGrpSpPr>
            <p:grpSpPr bwMode="auto">
              <a:xfrm>
                <a:off x="2353" y="11966"/>
                <a:ext cx="2268" cy="1602"/>
                <a:chOff x="3705" y="11122"/>
                <a:chExt cx="2328" cy="2182"/>
              </a:xfrm>
            </p:grpSpPr>
            <p:sp>
              <p:nvSpPr>
                <p:cNvPr id="65"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6"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19"/>
              <p:cNvGrpSpPr>
                <a:grpSpLocks/>
              </p:cNvGrpSpPr>
              <p:nvPr/>
            </p:nvGrpSpPr>
            <p:grpSpPr bwMode="auto">
              <a:xfrm>
                <a:off x="2373" y="7308"/>
                <a:ext cx="2206" cy="1716"/>
                <a:chOff x="1674" y="1129"/>
                <a:chExt cx="2250" cy="2924"/>
              </a:xfrm>
            </p:grpSpPr>
            <p:sp>
              <p:nvSpPr>
                <p:cNvPr id="63"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4"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7" name="Group 22"/>
              <p:cNvGrpSpPr>
                <a:grpSpLocks/>
              </p:cNvGrpSpPr>
              <p:nvPr/>
            </p:nvGrpSpPr>
            <p:grpSpPr bwMode="auto">
              <a:xfrm>
                <a:off x="2373" y="8974"/>
                <a:ext cx="2206" cy="1443"/>
                <a:chOff x="3552" y="6481"/>
                <a:chExt cx="2206" cy="1164"/>
              </a:xfrm>
            </p:grpSpPr>
            <p:sp>
              <p:nvSpPr>
                <p:cNvPr id="61"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2"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3</a:t>
            </a:fld>
            <a:endParaRPr lang="en-GB"/>
          </a:p>
        </p:txBody>
      </p:sp>
      <p:sp>
        <p:nvSpPr>
          <p:cNvPr id="28" name="TextBox 27"/>
          <p:cNvSpPr txBox="1"/>
          <p:nvPr/>
        </p:nvSpPr>
        <p:spPr>
          <a:xfrm>
            <a:off x="539552" y="1713002"/>
            <a:ext cx="8064896" cy="707886"/>
          </a:xfrm>
          <a:prstGeom prst="rect">
            <a:avLst/>
          </a:prstGeom>
          <a:noFill/>
        </p:spPr>
        <p:txBody>
          <a:bodyPr wrap="square" rtlCol="0">
            <a:spAutoFit/>
          </a:bodyPr>
          <a:lstStyle/>
          <a:p>
            <a:r>
              <a:rPr lang="en-GB" sz="2000" dirty="0"/>
              <a:t>The start of the change process is r</a:t>
            </a:r>
            <a:r>
              <a:rPr lang="en-GB" sz="2000" dirty="0" smtClean="0"/>
              <a:t>ecognizing </a:t>
            </a:r>
            <a:r>
              <a:rPr lang="en-GB" sz="2000" dirty="0"/>
              <a:t>that external events or internal circumstances require </a:t>
            </a:r>
            <a:r>
              <a:rPr lang="en-GB" sz="2000" dirty="0" smtClean="0"/>
              <a:t>or create opportunities for change.</a:t>
            </a:r>
          </a:p>
        </p:txBody>
      </p:sp>
      <p:sp>
        <p:nvSpPr>
          <p:cNvPr id="29" name="TextBox 28"/>
          <p:cNvSpPr txBox="1"/>
          <p:nvPr/>
        </p:nvSpPr>
        <p:spPr>
          <a:xfrm>
            <a:off x="611560" y="4428401"/>
            <a:ext cx="5544616" cy="1015663"/>
          </a:xfrm>
          <a:prstGeom prst="rect">
            <a:avLst/>
          </a:prstGeom>
          <a:noFill/>
        </p:spPr>
        <p:txBody>
          <a:bodyPr wrap="square" rtlCol="0">
            <a:spAutoFit/>
          </a:bodyPr>
          <a:lstStyle/>
          <a:p>
            <a:r>
              <a:rPr lang="en-GB" sz="2000" dirty="0"/>
              <a:t>One way of challenging accepted ways of thinking is to involve a number of people in the formulation of the change </a:t>
            </a:r>
            <a:r>
              <a:rPr lang="en-GB" sz="2000" dirty="0" smtClean="0"/>
              <a:t>agenda.</a:t>
            </a:r>
            <a:endParaRPr lang="en-GB" sz="2000"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30" name="Group 36"/>
          <p:cNvGrpSpPr/>
          <p:nvPr>
            <p:custDataLst>
              <p:tags r:id="rId2"/>
            </p:custDataLst>
          </p:nvPr>
        </p:nvGrpSpPr>
        <p:grpSpPr>
          <a:xfrm>
            <a:off x="539552" y="260648"/>
            <a:ext cx="7848872" cy="1047021"/>
            <a:chOff x="539552" y="260648"/>
            <a:chExt cx="7848872" cy="1047021"/>
          </a:xfrm>
        </p:grpSpPr>
        <p:sp>
          <p:nvSpPr>
            <p:cNvPr id="27" name="TextBox 26"/>
            <p:cNvSpPr txBox="1"/>
            <p:nvPr/>
          </p:nvSpPr>
          <p:spPr>
            <a:xfrm>
              <a:off x="2339752" y="476672"/>
              <a:ext cx="6048672" cy="830997"/>
            </a:xfrm>
            <a:prstGeom prst="rect">
              <a:avLst/>
            </a:prstGeom>
            <a:noFill/>
          </p:spPr>
          <p:txBody>
            <a:bodyPr wrap="square" rtlCol="0">
              <a:spAutoFit/>
            </a:bodyPr>
            <a:lstStyle/>
            <a:p>
              <a:r>
                <a:rPr lang="en-GB" sz="2400" b="1" dirty="0"/>
                <a:t>Recognising the need for change and starting the change </a:t>
              </a:r>
              <a:r>
                <a:rPr lang="en-GB" sz="2400" b="1" dirty="0" smtClean="0"/>
                <a:t>process  </a:t>
              </a:r>
              <a:r>
                <a:rPr lang="en-GB" sz="2400" b="1" dirty="0" smtClean="0">
                  <a:solidFill>
                    <a:srgbClr val="C00000"/>
                  </a:solidFill>
                </a:rPr>
                <a:t>(Chapters 3-6)</a:t>
              </a:r>
              <a:endParaRPr lang="en-GB" sz="2400" dirty="0"/>
            </a:p>
          </p:txBody>
        </p:sp>
        <p:pic>
          <p:nvPicPr>
            <p:cNvPr id="36" name="grid-item_A_106453" descr="http://macmillan.captureweb.co.uk/assets/thumbnails/355/3/044aad7ce6284d9356722bce3c42a581.jpg"/>
            <p:cNvPicPr/>
            <p:nvPr/>
          </p:nvPicPr>
          <p:blipFill>
            <a:blip r:embed="rId7" cstate="print"/>
            <a:srcRect/>
            <a:stretch>
              <a:fillRect/>
            </a:stretch>
          </p:blipFill>
          <p:spPr bwMode="auto">
            <a:xfrm>
              <a:off x="539552" y="260648"/>
              <a:ext cx="1656184" cy="1008112"/>
            </a:xfrm>
            <a:prstGeom prst="rect">
              <a:avLst/>
            </a:prstGeom>
            <a:ln>
              <a:noFill/>
            </a:ln>
            <a:effectLst>
              <a:outerShdw blurRad="292100" dist="139700" dir="2700000" algn="tl" rotWithShape="0">
                <a:srgbClr val="333333">
                  <a:alpha val="65000"/>
                </a:srgbClr>
              </a:outerShdw>
            </a:effectLst>
          </p:spPr>
        </p:pic>
      </p:grpSp>
      <p:grpSp>
        <p:nvGrpSpPr>
          <p:cNvPr id="37" name="Group 2"/>
          <p:cNvGrpSpPr>
            <a:grpSpLocks/>
          </p:cNvGrpSpPr>
          <p:nvPr>
            <p:custDataLst>
              <p:tags r:id="rId3"/>
            </p:custDataLst>
          </p:nvPr>
        </p:nvGrpSpPr>
        <p:grpSpPr bwMode="auto">
          <a:xfrm>
            <a:off x="6516216" y="2420888"/>
            <a:ext cx="2088232" cy="3888432"/>
            <a:chOff x="1672" y="6838"/>
            <a:chExt cx="3629" cy="8363"/>
          </a:xfrm>
          <a:solidFill>
            <a:schemeClr val="bg2"/>
          </a:solidFill>
        </p:grpSpPr>
        <p:grpSp>
          <p:nvGrpSpPr>
            <p:cNvPr id="39" name="Group 3"/>
            <p:cNvGrpSpPr>
              <a:grpSpLocks/>
            </p:cNvGrpSpPr>
            <p:nvPr/>
          </p:nvGrpSpPr>
          <p:grpSpPr bwMode="auto">
            <a:xfrm>
              <a:off x="4261" y="6916"/>
              <a:ext cx="1040" cy="8285"/>
              <a:chOff x="4261" y="6916"/>
              <a:chExt cx="1040" cy="8285"/>
            </a:xfrm>
            <a:grpFill/>
          </p:grpSpPr>
          <p:sp>
            <p:nvSpPr>
              <p:cNvPr id="59"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0"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0" name="Group 6"/>
            <p:cNvGrpSpPr>
              <a:grpSpLocks/>
            </p:cNvGrpSpPr>
            <p:nvPr/>
          </p:nvGrpSpPr>
          <p:grpSpPr bwMode="auto">
            <a:xfrm>
              <a:off x="1672" y="6838"/>
              <a:ext cx="3062" cy="8251"/>
              <a:chOff x="1672" y="5437"/>
              <a:chExt cx="3062" cy="8251"/>
            </a:xfrm>
            <a:grpFill/>
          </p:grpSpPr>
          <p:grpSp>
            <p:nvGrpSpPr>
              <p:cNvPr id="41" name="Group 7"/>
              <p:cNvGrpSpPr>
                <a:grpSpLocks/>
              </p:cNvGrpSpPr>
              <p:nvPr/>
            </p:nvGrpSpPr>
            <p:grpSpPr bwMode="auto">
              <a:xfrm>
                <a:off x="1672" y="5437"/>
                <a:ext cx="946" cy="8251"/>
                <a:chOff x="1244" y="2090"/>
                <a:chExt cx="946" cy="6656"/>
              </a:xfrm>
              <a:grpFill/>
            </p:grpSpPr>
            <p:sp>
              <p:nvSpPr>
                <p:cNvPr id="57"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8"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2" name="Group 10"/>
              <p:cNvGrpSpPr>
                <a:grpSpLocks/>
              </p:cNvGrpSpPr>
              <p:nvPr/>
            </p:nvGrpSpPr>
            <p:grpSpPr bwMode="auto">
              <a:xfrm>
                <a:off x="2239" y="5515"/>
                <a:ext cx="2495" cy="1793"/>
                <a:chOff x="5483" y="3691"/>
                <a:chExt cx="2495" cy="1446"/>
              </a:xfrm>
              <a:grpFill/>
            </p:grpSpPr>
            <p:sp>
              <p:nvSpPr>
                <p:cNvPr id="55" name="AutoShape 11"/>
                <p:cNvSpPr>
                  <a:spLocks noChangeArrowheads="1"/>
                </p:cNvSpPr>
                <p:nvPr/>
              </p:nvSpPr>
              <p:spPr bwMode="auto">
                <a:xfrm rot="5400000">
                  <a:off x="5990" y="3304"/>
                  <a:ext cx="1446" cy="2220"/>
                </a:xfrm>
                <a:prstGeom prst="chevron">
                  <a:avLst>
                    <a:gd name="adj" fmla="val 10398"/>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6"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13"/>
              <p:cNvGrpSpPr>
                <a:grpSpLocks/>
              </p:cNvGrpSpPr>
              <p:nvPr/>
            </p:nvGrpSpPr>
            <p:grpSpPr bwMode="auto">
              <a:xfrm>
                <a:off x="2352" y="10376"/>
                <a:ext cx="2381" cy="1645"/>
                <a:chOff x="5596" y="7612"/>
                <a:chExt cx="2381" cy="1327"/>
              </a:xfrm>
              <a:grpFill/>
            </p:grpSpPr>
            <p:sp>
              <p:nvSpPr>
                <p:cNvPr id="53"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4"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 name="Group 16"/>
              <p:cNvGrpSpPr>
                <a:grpSpLocks/>
              </p:cNvGrpSpPr>
              <p:nvPr/>
            </p:nvGrpSpPr>
            <p:grpSpPr bwMode="auto">
              <a:xfrm>
                <a:off x="2353" y="11966"/>
                <a:ext cx="2268" cy="1602"/>
                <a:chOff x="3705" y="11122"/>
                <a:chExt cx="2328" cy="2182"/>
              </a:xfrm>
              <a:grpFill/>
            </p:grpSpPr>
            <p:sp>
              <p:nvSpPr>
                <p:cNvPr id="51"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2"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9"/>
              <p:cNvGrpSpPr>
                <a:grpSpLocks/>
              </p:cNvGrpSpPr>
              <p:nvPr/>
            </p:nvGrpSpPr>
            <p:grpSpPr bwMode="auto">
              <a:xfrm>
                <a:off x="2373" y="7308"/>
                <a:ext cx="2206" cy="1716"/>
                <a:chOff x="1674" y="1129"/>
                <a:chExt cx="2250" cy="2924"/>
              </a:xfrm>
              <a:grpFill/>
            </p:grpSpPr>
            <p:sp>
              <p:nvSpPr>
                <p:cNvPr id="49"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22"/>
              <p:cNvGrpSpPr>
                <a:grpSpLocks/>
              </p:cNvGrpSpPr>
              <p:nvPr/>
            </p:nvGrpSpPr>
            <p:grpSpPr bwMode="auto">
              <a:xfrm>
                <a:off x="2373" y="8974"/>
                <a:ext cx="2206" cy="1443"/>
                <a:chOff x="3552" y="6481"/>
                <a:chExt cx="2206" cy="1164"/>
              </a:xfrm>
              <a:grpFill/>
            </p:grpSpPr>
            <p:sp>
              <p:nvSpPr>
                <p:cNvPr id="47"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61" name="TextBox 60"/>
          <p:cNvSpPr txBox="1"/>
          <p:nvPr/>
        </p:nvSpPr>
        <p:spPr>
          <a:xfrm>
            <a:off x="827584" y="272517"/>
            <a:ext cx="720080" cy="184666"/>
          </a:xfrm>
          <a:prstGeom prst="rect">
            <a:avLst/>
          </a:prstGeom>
          <a:noFill/>
        </p:spPr>
        <p:txBody>
          <a:bodyPr wrap="square" rtlCol="0">
            <a:spAutoFit/>
          </a:bodyPr>
          <a:lstStyle/>
          <a:p>
            <a:r>
              <a:rPr lang="en-GB" sz="600" dirty="0" smtClean="0"/>
              <a:t>© </a:t>
            </a:r>
            <a:r>
              <a:rPr lang="en-GB" sz="600" dirty="0" err="1" smtClean="0"/>
              <a:t>ImageSource</a:t>
            </a:r>
            <a:endParaRPr lang="en-GB" dirty="0"/>
          </a:p>
        </p:txBody>
      </p:sp>
      <p:grpSp>
        <p:nvGrpSpPr>
          <p:cNvPr id="63" name="Group 62"/>
          <p:cNvGrpSpPr/>
          <p:nvPr>
            <p:custDataLst>
              <p:tags r:id="rId4"/>
            </p:custDataLst>
          </p:nvPr>
        </p:nvGrpSpPr>
        <p:grpSpPr>
          <a:xfrm>
            <a:off x="611560" y="2588711"/>
            <a:ext cx="4896544" cy="1745035"/>
            <a:chOff x="611560" y="2588711"/>
            <a:chExt cx="4896544" cy="1745035"/>
          </a:xfrm>
        </p:grpSpPr>
        <p:grpSp>
          <p:nvGrpSpPr>
            <p:cNvPr id="31" name="Group 38"/>
            <p:cNvGrpSpPr/>
            <p:nvPr/>
          </p:nvGrpSpPr>
          <p:grpSpPr>
            <a:xfrm>
              <a:off x="611560" y="2588711"/>
              <a:ext cx="4674815" cy="1631216"/>
              <a:chOff x="611560" y="2588711"/>
              <a:chExt cx="4674815" cy="1631216"/>
            </a:xfrm>
          </p:grpSpPr>
          <p:sp>
            <p:nvSpPr>
              <p:cNvPr id="33" name="TextBox 32"/>
              <p:cNvSpPr txBox="1"/>
              <p:nvPr/>
            </p:nvSpPr>
            <p:spPr>
              <a:xfrm>
                <a:off x="611560" y="2588711"/>
                <a:ext cx="3600400" cy="1631216"/>
              </a:xfrm>
              <a:prstGeom prst="rect">
                <a:avLst/>
              </a:prstGeom>
              <a:noFill/>
            </p:spPr>
            <p:txBody>
              <a:bodyPr wrap="square" rtlCol="0">
                <a:spAutoFit/>
              </a:bodyPr>
              <a:lstStyle/>
              <a:p>
                <a:r>
                  <a:rPr lang="en-GB" sz="2000" dirty="0"/>
                  <a:t>Leaders sometimes fail to recognise the need for change because they pay insufficient attention to what is happening in the wider </a:t>
                </a:r>
                <a:r>
                  <a:rPr lang="en-GB" sz="2000" dirty="0" smtClean="0"/>
                  <a:t>environment.</a:t>
                </a:r>
                <a:endParaRPr lang="en-GB" sz="2000" dirty="0"/>
              </a:p>
            </p:txBody>
          </p:sp>
          <p:pic>
            <p:nvPicPr>
              <p:cNvPr id="38" name="grid-item_A_49956" descr="http://macmillan.captureweb.co.uk/assets/thumbnails/167/3/a01c42864ae8416d531d24330679a34f.jpg"/>
              <p:cNvPicPr/>
              <p:nvPr/>
            </p:nvPicPr>
            <p:blipFill>
              <a:blip r:embed="rId8" cstate="print"/>
              <a:srcRect/>
              <a:stretch>
                <a:fillRect/>
              </a:stretch>
            </p:blipFill>
            <p:spPr bwMode="auto">
              <a:xfrm>
                <a:off x="3995936" y="2708920"/>
                <a:ext cx="1290439" cy="1418456"/>
              </a:xfrm>
              <a:prstGeom prst="rect">
                <a:avLst/>
              </a:prstGeom>
              <a:ln>
                <a:noFill/>
              </a:ln>
              <a:effectLst>
                <a:outerShdw blurRad="292100" dist="139700" dir="2700000" algn="tl" rotWithShape="0">
                  <a:srgbClr val="333333">
                    <a:alpha val="65000"/>
                  </a:srgbClr>
                </a:outerShdw>
              </a:effectLst>
            </p:spPr>
          </p:pic>
        </p:grpSp>
        <p:sp>
          <p:nvSpPr>
            <p:cNvPr id="62" name="TextBox 61"/>
            <p:cNvSpPr txBox="1"/>
            <p:nvPr/>
          </p:nvSpPr>
          <p:spPr>
            <a:xfrm>
              <a:off x="4427984" y="4149080"/>
              <a:ext cx="1080120" cy="184666"/>
            </a:xfrm>
            <a:prstGeom prst="rect">
              <a:avLst/>
            </a:prstGeom>
            <a:noFill/>
          </p:spPr>
          <p:txBody>
            <a:bodyPr wrap="square" rtlCol="0">
              <a:spAutoFit/>
            </a:bodyPr>
            <a:lstStyle/>
            <a:p>
              <a:r>
                <a:rPr lang="en-GB" sz="600" dirty="0" smtClean="0"/>
                <a:t>© Macmillan South Africa</a:t>
              </a:r>
            </a:p>
          </p:txBody>
        </p:sp>
      </p:grpSp>
      <p:sp>
        <p:nvSpPr>
          <p:cNvPr id="64"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4</a:t>
            </a:fld>
            <a:endParaRPr lang="en-GB"/>
          </a:p>
        </p:txBody>
      </p:sp>
      <p:sp>
        <p:nvSpPr>
          <p:cNvPr id="30" name="TextBox 29"/>
          <p:cNvSpPr txBox="1"/>
          <p:nvPr/>
        </p:nvSpPr>
        <p:spPr>
          <a:xfrm>
            <a:off x="611560" y="2413337"/>
            <a:ext cx="5544616" cy="707886"/>
          </a:xfrm>
          <a:prstGeom prst="rect">
            <a:avLst/>
          </a:prstGeom>
          <a:noFill/>
        </p:spPr>
        <p:txBody>
          <a:bodyPr wrap="square" rtlCol="0">
            <a:spAutoFit/>
          </a:bodyPr>
          <a:lstStyle/>
          <a:p>
            <a:pPr marL="457200" indent="-457200">
              <a:buFont typeface="+mj-lt"/>
              <a:buAutoNum type="arabicPeriod"/>
            </a:pPr>
            <a:r>
              <a:rPr lang="en-GB" sz="2000" dirty="0"/>
              <a:t>Translating the need or opportunity for change into a desire for change</a:t>
            </a:r>
          </a:p>
        </p:txBody>
      </p:sp>
      <p:sp>
        <p:nvSpPr>
          <p:cNvPr id="31" name="TextBox 30"/>
          <p:cNvSpPr txBox="1"/>
          <p:nvPr/>
        </p:nvSpPr>
        <p:spPr>
          <a:xfrm>
            <a:off x="611560" y="3205425"/>
            <a:ext cx="5472608" cy="400110"/>
          </a:xfrm>
          <a:prstGeom prst="rect">
            <a:avLst/>
          </a:prstGeom>
          <a:noFill/>
        </p:spPr>
        <p:txBody>
          <a:bodyPr wrap="square" rtlCol="0">
            <a:spAutoFit/>
          </a:bodyPr>
          <a:lstStyle/>
          <a:p>
            <a:pPr marL="457200" indent="-457200">
              <a:buFont typeface="+mj-lt"/>
              <a:buAutoNum type="arabicPeriod" startAt="2"/>
            </a:pPr>
            <a:r>
              <a:rPr lang="en-GB" sz="2000" dirty="0" smtClean="0"/>
              <a:t>Deciding </a:t>
            </a:r>
            <a:r>
              <a:rPr lang="en-GB" sz="2000" dirty="0"/>
              <a:t>who will manage the change</a:t>
            </a:r>
          </a:p>
        </p:txBody>
      </p:sp>
      <p:sp>
        <p:nvSpPr>
          <p:cNvPr id="32" name="TextBox 31"/>
          <p:cNvSpPr txBox="1"/>
          <p:nvPr/>
        </p:nvSpPr>
        <p:spPr>
          <a:xfrm>
            <a:off x="611560" y="3781489"/>
            <a:ext cx="5544616" cy="1015663"/>
          </a:xfrm>
          <a:prstGeom prst="rect">
            <a:avLst/>
          </a:prstGeom>
          <a:noFill/>
        </p:spPr>
        <p:txBody>
          <a:bodyPr wrap="square" rtlCol="0">
            <a:spAutoFit/>
          </a:bodyPr>
          <a:lstStyle/>
          <a:p>
            <a:pPr marL="457200" indent="-457200">
              <a:buFont typeface="+mj-lt"/>
              <a:buAutoNum type="arabicPeriod" startAt="3"/>
            </a:pPr>
            <a:r>
              <a:rPr lang="en-GB" sz="2000" dirty="0" smtClean="0"/>
              <a:t>Building effective </a:t>
            </a:r>
            <a:r>
              <a:rPr lang="en-GB" sz="2000" dirty="0"/>
              <a:t>relationships between change agents and those affected by the change</a:t>
            </a:r>
          </a:p>
        </p:txBody>
      </p:sp>
      <p:sp>
        <p:nvSpPr>
          <p:cNvPr id="34" name="TextBox 33"/>
          <p:cNvSpPr txBox="1"/>
          <p:nvPr/>
        </p:nvSpPr>
        <p:spPr>
          <a:xfrm>
            <a:off x="611560" y="1909281"/>
            <a:ext cx="5400600" cy="400110"/>
          </a:xfrm>
          <a:prstGeom prst="rect">
            <a:avLst/>
          </a:prstGeom>
          <a:noFill/>
        </p:spPr>
        <p:txBody>
          <a:bodyPr wrap="square" rtlCol="0">
            <a:spAutoFit/>
          </a:bodyPr>
          <a:lstStyle/>
          <a:p>
            <a:r>
              <a:rPr lang="en-GB" sz="2000" dirty="0" smtClean="0"/>
              <a:t>Other tasks in this first step of the process:</a:t>
            </a:r>
            <a:endParaRPr lang="en-GB" sz="2000" dirty="0"/>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7" name="Group 35"/>
          <p:cNvGrpSpPr/>
          <p:nvPr>
            <p:custDataLst>
              <p:tags r:id="rId2"/>
            </p:custDataLst>
          </p:nvPr>
        </p:nvGrpSpPr>
        <p:grpSpPr>
          <a:xfrm>
            <a:off x="539552" y="260648"/>
            <a:ext cx="7848872" cy="1047021"/>
            <a:chOff x="539552" y="260648"/>
            <a:chExt cx="7848872" cy="1047021"/>
          </a:xfrm>
        </p:grpSpPr>
        <p:sp>
          <p:nvSpPr>
            <p:cNvPr id="37" name="TextBox 36"/>
            <p:cNvSpPr txBox="1"/>
            <p:nvPr/>
          </p:nvSpPr>
          <p:spPr>
            <a:xfrm>
              <a:off x="2339752" y="476672"/>
              <a:ext cx="6048672" cy="830997"/>
            </a:xfrm>
            <a:prstGeom prst="rect">
              <a:avLst/>
            </a:prstGeom>
            <a:noFill/>
          </p:spPr>
          <p:txBody>
            <a:bodyPr wrap="square" rtlCol="0">
              <a:spAutoFit/>
            </a:bodyPr>
            <a:lstStyle/>
            <a:p>
              <a:r>
                <a:rPr lang="en-GB" sz="2400" b="1" dirty="0"/>
                <a:t>Recognising the need for change and starting the change </a:t>
              </a:r>
              <a:r>
                <a:rPr lang="en-GB" sz="2400" b="1" dirty="0" smtClean="0"/>
                <a:t>process  </a:t>
              </a:r>
              <a:endParaRPr lang="en-GB" sz="2400" dirty="0"/>
            </a:p>
          </p:txBody>
        </p:sp>
        <p:pic>
          <p:nvPicPr>
            <p:cNvPr id="38" name="grid-item_A_106453" descr="http://macmillan.captureweb.co.uk/assets/thumbnails/355/3/044aad7ce6284d9356722bce3c42a581.jpg"/>
            <p:cNvPicPr/>
            <p:nvPr/>
          </p:nvPicPr>
          <p:blipFill>
            <a:blip r:embed="rId6" cstate="print"/>
            <a:srcRect/>
            <a:stretch>
              <a:fillRect/>
            </a:stretch>
          </p:blipFill>
          <p:spPr bwMode="auto">
            <a:xfrm>
              <a:off x="539552" y="260648"/>
              <a:ext cx="1656184" cy="1008112"/>
            </a:xfrm>
            <a:prstGeom prst="rect">
              <a:avLst/>
            </a:prstGeom>
            <a:ln>
              <a:noFill/>
            </a:ln>
            <a:effectLst>
              <a:outerShdw blurRad="292100" dist="139700" dir="2700000" algn="tl" rotWithShape="0">
                <a:srgbClr val="333333">
                  <a:alpha val="65000"/>
                </a:srgbClr>
              </a:outerShdw>
            </a:effectLst>
          </p:spPr>
        </p:pic>
      </p:grpSp>
      <p:grpSp>
        <p:nvGrpSpPr>
          <p:cNvPr id="61" name="Group 2"/>
          <p:cNvGrpSpPr>
            <a:grpSpLocks/>
          </p:cNvGrpSpPr>
          <p:nvPr>
            <p:custDataLst>
              <p:tags r:id="rId3"/>
            </p:custDataLst>
          </p:nvPr>
        </p:nvGrpSpPr>
        <p:grpSpPr bwMode="auto">
          <a:xfrm>
            <a:off x="6516216" y="2420888"/>
            <a:ext cx="2088232" cy="3888432"/>
            <a:chOff x="1672" y="6838"/>
            <a:chExt cx="3629" cy="8363"/>
          </a:xfrm>
          <a:solidFill>
            <a:schemeClr val="bg2"/>
          </a:solidFill>
        </p:grpSpPr>
        <p:grpSp>
          <p:nvGrpSpPr>
            <p:cNvPr id="62" name="Group 3"/>
            <p:cNvGrpSpPr>
              <a:grpSpLocks/>
            </p:cNvGrpSpPr>
            <p:nvPr/>
          </p:nvGrpSpPr>
          <p:grpSpPr bwMode="auto">
            <a:xfrm>
              <a:off x="4261" y="6916"/>
              <a:ext cx="1040" cy="8285"/>
              <a:chOff x="4261" y="6916"/>
              <a:chExt cx="1040" cy="8285"/>
            </a:xfrm>
            <a:grpFill/>
          </p:grpSpPr>
          <p:sp>
            <p:nvSpPr>
              <p:cNvPr id="82"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3"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3" name="Group 6"/>
            <p:cNvGrpSpPr>
              <a:grpSpLocks/>
            </p:cNvGrpSpPr>
            <p:nvPr/>
          </p:nvGrpSpPr>
          <p:grpSpPr bwMode="auto">
            <a:xfrm>
              <a:off x="1672" y="6838"/>
              <a:ext cx="3062" cy="8251"/>
              <a:chOff x="1672" y="5437"/>
              <a:chExt cx="3062" cy="8251"/>
            </a:xfrm>
            <a:grpFill/>
          </p:grpSpPr>
          <p:grpSp>
            <p:nvGrpSpPr>
              <p:cNvPr id="64" name="Group 7"/>
              <p:cNvGrpSpPr>
                <a:grpSpLocks/>
              </p:cNvGrpSpPr>
              <p:nvPr/>
            </p:nvGrpSpPr>
            <p:grpSpPr bwMode="auto">
              <a:xfrm>
                <a:off x="1672" y="5437"/>
                <a:ext cx="946" cy="8251"/>
                <a:chOff x="1244" y="2090"/>
                <a:chExt cx="946" cy="6656"/>
              </a:xfrm>
              <a:grpFill/>
            </p:grpSpPr>
            <p:sp>
              <p:nvSpPr>
                <p:cNvPr id="80"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5" name="Group 10"/>
              <p:cNvGrpSpPr>
                <a:grpSpLocks/>
              </p:cNvGrpSpPr>
              <p:nvPr/>
            </p:nvGrpSpPr>
            <p:grpSpPr bwMode="auto">
              <a:xfrm>
                <a:off x="2239" y="5515"/>
                <a:ext cx="2495" cy="1793"/>
                <a:chOff x="5483" y="3691"/>
                <a:chExt cx="2495" cy="1446"/>
              </a:xfrm>
              <a:grpFill/>
            </p:grpSpPr>
            <p:sp>
              <p:nvSpPr>
                <p:cNvPr id="78" name="AutoShape 11"/>
                <p:cNvSpPr>
                  <a:spLocks noChangeArrowheads="1"/>
                </p:cNvSpPr>
                <p:nvPr/>
              </p:nvSpPr>
              <p:spPr bwMode="auto">
                <a:xfrm rot="5400000">
                  <a:off x="5990" y="3304"/>
                  <a:ext cx="1446" cy="2220"/>
                </a:xfrm>
                <a:prstGeom prst="chevron">
                  <a:avLst>
                    <a:gd name="adj" fmla="val 10398"/>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9"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6" name="Group 13"/>
              <p:cNvGrpSpPr>
                <a:grpSpLocks/>
              </p:cNvGrpSpPr>
              <p:nvPr/>
            </p:nvGrpSpPr>
            <p:grpSpPr bwMode="auto">
              <a:xfrm>
                <a:off x="2352" y="10376"/>
                <a:ext cx="2381" cy="1645"/>
                <a:chOff x="5596" y="7612"/>
                <a:chExt cx="2381" cy="1327"/>
              </a:xfrm>
              <a:grpFill/>
            </p:grpSpPr>
            <p:sp>
              <p:nvSpPr>
                <p:cNvPr id="76"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7" name="Group 16"/>
              <p:cNvGrpSpPr>
                <a:grpSpLocks/>
              </p:cNvGrpSpPr>
              <p:nvPr/>
            </p:nvGrpSpPr>
            <p:grpSpPr bwMode="auto">
              <a:xfrm>
                <a:off x="2353" y="11966"/>
                <a:ext cx="2268" cy="1602"/>
                <a:chOff x="3705" y="11122"/>
                <a:chExt cx="2328" cy="2182"/>
              </a:xfrm>
              <a:grpFill/>
            </p:grpSpPr>
            <p:sp>
              <p:nvSpPr>
                <p:cNvPr id="74"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8" name="Group 19"/>
              <p:cNvGrpSpPr>
                <a:grpSpLocks/>
              </p:cNvGrpSpPr>
              <p:nvPr/>
            </p:nvGrpSpPr>
            <p:grpSpPr bwMode="auto">
              <a:xfrm>
                <a:off x="2373" y="7308"/>
                <a:ext cx="2206" cy="1716"/>
                <a:chOff x="1674" y="1129"/>
                <a:chExt cx="2250" cy="2924"/>
              </a:xfrm>
              <a:grpFill/>
            </p:grpSpPr>
            <p:sp>
              <p:nvSpPr>
                <p:cNvPr id="72"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3"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9" name="Group 22"/>
              <p:cNvGrpSpPr>
                <a:grpSpLocks/>
              </p:cNvGrpSpPr>
              <p:nvPr/>
            </p:nvGrpSpPr>
            <p:grpSpPr bwMode="auto">
              <a:xfrm>
                <a:off x="2373" y="8974"/>
                <a:ext cx="2206" cy="1443"/>
                <a:chOff x="3552" y="6481"/>
                <a:chExt cx="2206" cy="1164"/>
              </a:xfrm>
              <a:grpFill/>
            </p:grpSpPr>
            <p:sp>
              <p:nvSpPr>
                <p:cNvPr id="70"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1"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36" name="TextBox 35"/>
          <p:cNvSpPr txBox="1"/>
          <p:nvPr/>
        </p:nvSpPr>
        <p:spPr>
          <a:xfrm>
            <a:off x="875911" y="291259"/>
            <a:ext cx="720080" cy="184666"/>
          </a:xfrm>
          <a:prstGeom prst="rect">
            <a:avLst/>
          </a:prstGeom>
          <a:noFill/>
        </p:spPr>
        <p:txBody>
          <a:bodyPr wrap="square" rtlCol="0">
            <a:spAutoFit/>
          </a:bodyPr>
          <a:lstStyle/>
          <a:p>
            <a:r>
              <a:rPr lang="en-GB" sz="600" dirty="0" smtClean="0"/>
              <a:t>© </a:t>
            </a:r>
            <a:r>
              <a:rPr lang="en-GB" sz="600" dirty="0" err="1" smtClean="0"/>
              <a:t>ImageSource</a:t>
            </a:r>
            <a:endParaRPr lang="en-GB" sz="600" dirty="0" smtClean="0"/>
          </a:p>
        </p:txBody>
      </p:sp>
      <p:sp>
        <p:nvSpPr>
          <p:cNvPr id="3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 calcmode="lin" valueType="num">
                                      <p:cBhvr additive="base">
                                        <p:cTn id="13"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1" grpId="0" build="allAtOnce"/>
      <p:bldP spid="3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5</a:t>
            </a:fld>
            <a:endParaRPr lang="en-GB" dirty="0"/>
          </a:p>
        </p:txBody>
      </p:sp>
      <p:grpSp>
        <p:nvGrpSpPr>
          <p:cNvPr id="4" name="Group 2"/>
          <p:cNvGrpSpPr>
            <a:grpSpLocks/>
          </p:cNvGrpSpPr>
          <p:nvPr>
            <p:custDataLst>
              <p:tags r:id="rId2"/>
            </p:custDataLst>
          </p:nvPr>
        </p:nvGrpSpPr>
        <p:grpSpPr bwMode="auto">
          <a:xfrm>
            <a:off x="6228184" y="1071141"/>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619672" y="332656"/>
            <a:ext cx="6624736" cy="830997"/>
          </a:xfrm>
          <a:prstGeom prst="rect">
            <a:avLst/>
          </a:prstGeom>
          <a:noFill/>
        </p:spPr>
        <p:txBody>
          <a:bodyPr wrap="square" rtlCol="0">
            <a:spAutoFit/>
          </a:bodyPr>
          <a:lstStyle/>
          <a:p>
            <a:r>
              <a:rPr lang="en-GB" sz="2400" b="1" dirty="0"/>
              <a:t>Questions that might help leaders reflect on how they are managing this stage of the process</a:t>
            </a:r>
          </a:p>
        </p:txBody>
      </p:sp>
      <p:sp>
        <p:nvSpPr>
          <p:cNvPr id="30" name="TextBox 29"/>
          <p:cNvSpPr txBox="1"/>
          <p:nvPr/>
        </p:nvSpPr>
        <p:spPr>
          <a:xfrm>
            <a:off x="539552" y="1916832"/>
            <a:ext cx="5688632" cy="861774"/>
          </a:xfrm>
          <a:prstGeom prst="rect">
            <a:avLst/>
          </a:prstGeom>
          <a:noFill/>
        </p:spPr>
        <p:txBody>
          <a:bodyPr wrap="square" rtlCol="0">
            <a:spAutoFit/>
          </a:bodyPr>
          <a:lstStyle/>
          <a:p>
            <a:pPr marL="457200" lvl="0" indent="-457200">
              <a:buFont typeface="+mj-lt"/>
              <a:buAutoNum type="arabicPeriod" startAt="2"/>
            </a:pPr>
            <a:endParaRPr lang="en-GB" sz="1000" dirty="0" smtClean="0"/>
          </a:p>
          <a:p>
            <a:pPr marL="457200" lvl="0" indent="-457200">
              <a:buFont typeface="+mj-lt"/>
              <a:buAutoNum type="arabicPeriod" startAt="2"/>
            </a:pPr>
            <a:r>
              <a:rPr lang="en-GB" sz="2000" dirty="0" smtClean="0"/>
              <a:t>Do </a:t>
            </a:r>
            <a:r>
              <a:rPr lang="en-GB" sz="2000" dirty="0"/>
              <a:t>change managers recognise and listen to informed others</a:t>
            </a:r>
            <a:r>
              <a:rPr lang="en-GB" sz="2000" dirty="0" smtClean="0"/>
              <a:t>?</a:t>
            </a:r>
            <a:endParaRPr lang="en-GB" sz="2000" dirty="0"/>
          </a:p>
        </p:txBody>
      </p:sp>
      <p:sp>
        <p:nvSpPr>
          <p:cNvPr id="31" name="TextBox 30"/>
          <p:cNvSpPr txBox="1"/>
          <p:nvPr/>
        </p:nvSpPr>
        <p:spPr>
          <a:xfrm>
            <a:off x="539552" y="2564904"/>
            <a:ext cx="5688632" cy="861774"/>
          </a:xfrm>
          <a:prstGeom prst="rect">
            <a:avLst/>
          </a:prstGeom>
          <a:noFill/>
        </p:spPr>
        <p:txBody>
          <a:bodyPr wrap="square" rtlCol="0">
            <a:spAutoFit/>
          </a:bodyPr>
          <a:lstStyle/>
          <a:p>
            <a:pPr marL="457200" lvl="0" indent="-457200">
              <a:buFont typeface="+mj-lt"/>
              <a:buAutoNum type="arabicPeriod" startAt="3"/>
            </a:pPr>
            <a:endParaRPr lang="en-GB" sz="1000" dirty="0" smtClean="0"/>
          </a:p>
          <a:p>
            <a:pPr marL="457200" lvl="0" indent="-457200">
              <a:buFont typeface="+mj-lt"/>
              <a:buAutoNum type="arabicPeriod" startAt="3"/>
            </a:pPr>
            <a:r>
              <a:rPr lang="en-GB" sz="2000" dirty="0" smtClean="0"/>
              <a:t>Is </a:t>
            </a:r>
            <a:r>
              <a:rPr lang="en-GB" sz="2000" dirty="0"/>
              <a:t>the need for change translated into a desire for change</a:t>
            </a:r>
            <a:r>
              <a:rPr lang="en-GB" sz="2000" dirty="0" smtClean="0"/>
              <a:t>?</a:t>
            </a:r>
            <a:endParaRPr lang="en-GB" sz="2000" dirty="0"/>
          </a:p>
        </p:txBody>
      </p:sp>
      <p:sp>
        <p:nvSpPr>
          <p:cNvPr id="32" name="TextBox 31"/>
          <p:cNvSpPr txBox="1"/>
          <p:nvPr/>
        </p:nvSpPr>
        <p:spPr>
          <a:xfrm>
            <a:off x="539552" y="3212976"/>
            <a:ext cx="5688632" cy="1169551"/>
          </a:xfrm>
          <a:prstGeom prst="rect">
            <a:avLst/>
          </a:prstGeom>
          <a:noFill/>
        </p:spPr>
        <p:txBody>
          <a:bodyPr wrap="square" rtlCol="0">
            <a:spAutoFit/>
          </a:bodyPr>
          <a:lstStyle/>
          <a:p>
            <a:pPr marL="457200" lvl="0" indent="-457200">
              <a:buFont typeface="+mj-lt"/>
              <a:buAutoNum type="arabicPeriod" startAt="4"/>
            </a:pPr>
            <a:endParaRPr lang="en-GB" sz="1000" dirty="0" smtClean="0"/>
          </a:p>
          <a:p>
            <a:pPr marL="457200" lvl="0" indent="-457200">
              <a:buFont typeface="+mj-lt"/>
              <a:buAutoNum type="arabicPeriod" startAt="4"/>
            </a:pPr>
            <a:r>
              <a:rPr lang="en-GB" sz="2000" dirty="0" smtClean="0"/>
              <a:t>Is </a:t>
            </a:r>
            <a:r>
              <a:rPr lang="en-GB" sz="2000" dirty="0"/>
              <a:t>there a guiding coalition with sufficient power to get things done?</a:t>
            </a:r>
          </a:p>
          <a:p>
            <a:pPr marL="457200" indent="-457200">
              <a:buFont typeface="+mj-lt"/>
              <a:buAutoNum type="arabicPeriod" startAt="4"/>
            </a:pPr>
            <a:endParaRPr lang="en-GB" sz="2000" dirty="0"/>
          </a:p>
        </p:txBody>
      </p:sp>
      <p:sp>
        <p:nvSpPr>
          <p:cNvPr id="34" name="TextBox 33"/>
          <p:cNvSpPr txBox="1"/>
          <p:nvPr/>
        </p:nvSpPr>
        <p:spPr>
          <a:xfrm>
            <a:off x="539552" y="1412776"/>
            <a:ext cx="5688632" cy="707886"/>
          </a:xfrm>
          <a:prstGeom prst="rect">
            <a:avLst/>
          </a:prstGeom>
          <a:noFill/>
        </p:spPr>
        <p:txBody>
          <a:bodyPr wrap="square" rtlCol="0">
            <a:spAutoFit/>
          </a:bodyPr>
          <a:lstStyle/>
          <a:p>
            <a:pPr marL="457200" lvl="0" indent="-457200">
              <a:buFont typeface="+mj-lt"/>
              <a:buAutoNum type="arabicPeriod"/>
            </a:pPr>
            <a:r>
              <a:rPr lang="en-GB" sz="2000" dirty="0"/>
              <a:t>Who formulates the agenda for change? </a:t>
            </a:r>
            <a:r>
              <a:rPr lang="en-GB" sz="2000" dirty="0" smtClean="0"/>
              <a:t>Should </a:t>
            </a:r>
            <a:r>
              <a:rPr lang="en-GB" sz="2000" dirty="0"/>
              <a:t>others be involved</a:t>
            </a:r>
            <a:r>
              <a:rPr lang="en-GB" sz="2000" dirty="0" smtClean="0"/>
              <a:t>?</a:t>
            </a:r>
            <a:endParaRPr lang="en-GB" sz="2000" dirty="0"/>
          </a:p>
        </p:txBody>
      </p:sp>
      <p:sp>
        <p:nvSpPr>
          <p:cNvPr id="33" name="TextBox 32"/>
          <p:cNvSpPr txBox="1"/>
          <p:nvPr/>
        </p:nvSpPr>
        <p:spPr>
          <a:xfrm>
            <a:off x="539552" y="3861048"/>
            <a:ext cx="5688632" cy="1446550"/>
          </a:xfrm>
          <a:prstGeom prst="rect">
            <a:avLst/>
          </a:prstGeom>
          <a:noFill/>
        </p:spPr>
        <p:txBody>
          <a:bodyPr wrap="square" rtlCol="0">
            <a:spAutoFit/>
          </a:bodyPr>
          <a:lstStyle/>
          <a:p>
            <a:pPr lvl="0"/>
            <a:endParaRPr lang="en-GB" sz="1000" dirty="0" smtClean="0"/>
          </a:p>
          <a:p>
            <a:pPr marL="457200" lvl="0" indent="-457200">
              <a:buFont typeface="+mj-lt"/>
              <a:buAutoNum type="arabicPeriod" startAt="5"/>
            </a:pPr>
            <a:r>
              <a:rPr lang="en-GB" sz="2000" dirty="0" smtClean="0"/>
              <a:t>Are </a:t>
            </a:r>
            <a:r>
              <a:rPr lang="en-GB" sz="2000" dirty="0"/>
              <a:t>the managers who will be responsible for making the change work sufficiently well represented in the guiding coalition?</a:t>
            </a:r>
          </a:p>
          <a:p>
            <a:endParaRPr lang="en-GB" dirty="0"/>
          </a:p>
        </p:txBody>
      </p:sp>
      <p:sp>
        <p:nvSpPr>
          <p:cNvPr id="35" name="TextBox 34"/>
          <p:cNvSpPr txBox="1"/>
          <p:nvPr/>
        </p:nvSpPr>
        <p:spPr>
          <a:xfrm>
            <a:off x="539552" y="5085184"/>
            <a:ext cx="6048672" cy="1292662"/>
          </a:xfrm>
          <a:prstGeom prst="rect">
            <a:avLst/>
          </a:prstGeom>
          <a:noFill/>
        </p:spPr>
        <p:txBody>
          <a:bodyPr wrap="square" rtlCol="0">
            <a:spAutoFit/>
          </a:bodyPr>
          <a:lstStyle/>
          <a:p>
            <a:pPr marL="342900" lvl="0" indent="-342900">
              <a:buFont typeface="+mj-lt"/>
              <a:buAutoNum type="arabicPeriod" startAt="6"/>
            </a:pPr>
            <a:r>
              <a:rPr lang="en-GB" sz="2000" dirty="0"/>
              <a:t>Is sufficient attention been given to building trust and understanding between those leading the change and those who will be affected by it?</a:t>
            </a:r>
          </a:p>
          <a:p>
            <a:endParaRPr lang="en-GB"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6"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8"/>
            <a:ext cx="864096" cy="1008112"/>
          </a:xfrm>
          <a:prstGeom prst="rect">
            <a:avLst/>
          </a:prstGeom>
          <a:noFill/>
          <a:ln w="9525">
            <a:noFill/>
            <a:miter lim="800000"/>
            <a:headEnd/>
            <a:tailEnd/>
          </a:ln>
        </p:spPr>
      </p:pic>
      <p:sp>
        <p:nvSpPr>
          <p:cNvPr id="37" name="TextBox 36"/>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38"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 calcmode="lin" valueType="num">
                                      <p:cBhvr additive="base">
                                        <p:cTn id="1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 calcmode="lin" valueType="num">
                                      <p:cBhvr additive="base">
                                        <p:cTn id="19"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1" end="1"/>
                                            </p:txEl>
                                          </p:spTgt>
                                        </p:tgtEl>
                                        <p:attrNameLst>
                                          <p:attrName>style.visibility</p:attrName>
                                        </p:attrNameLst>
                                      </p:cBhvr>
                                      <p:to>
                                        <p:strVal val="visible"/>
                                      </p:to>
                                    </p:set>
                                    <p:anim calcmode="lin" valueType="num">
                                      <p:cBhvr additive="base">
                                        <p:cTn id="25"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xEl>
                                              <p:pRg st="1" end="1"/>
                                            </p:txEl>
                                          </p:spTgt>
                                        </p:tgtEl>
                                        <p:attrNameLst>
                                          <p:attrName>style.visibility</p:attrName>
                                        </p:attrNameLst>
                                      </p:cBhvr>
                                      <p:to>
                                        <p:strVal val="visible"/>
                                      </p:to>
                                    </p:set>
                                    <p:anim calcmode="lin" valueType="num">
                                      <p:cBhvr additive="base">
                                        <p:cTn id="3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 calcmode="lin" valueType="num">
                                      <p:cBhvr additive="base">
                                        <p:cTn id="3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p:bldP spid="31" grpId="0" build="allAtOnce"/>
      <p:bldP spid="32" grpId="0" build="allAtOnce"/>
      <p:bldP spid="34" grpId="0" build="allAtOnce"/>
      <p:bldP spid="33" grpId="0" build="allAtOnce"/>
      <p:bldP spid="3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6</a:t>
            </a:fld>
            <a:endParaRPr lang="en-GB"/>
          </a:p>
        </p:txBody>
      </p:sp>
      <p:sp>
        <p:nvSpPr>
          <p:cNvPr id="27" name="TextBox 26"/>
          <p:cNvSpPr txBox="1"/>
          <p:nvPr/>
        </p:nvSpPr>
        <p:spPr>
          <a:xfrm>
            <a:off x="467544" y="476672"/>
            <a:ext cx="7848872" cy="461665"/>
          </a:xfrm>
          <a:prstGeom prst="rect">
            <a:avLst/>
          </a:prstGeom>
          <a:noFill/>
        </p:spPr>
        <p:txBody>
          <a:bodyPr wrap="square" rtlCol="0">
            <a:spAutoFit/>
          </a:bodyPr>
          <a:lstStyle/>
          <a:p>
            <a:r>
              <a:rPr lang="en-GB" sz="2400" b="1" dirty="0"/>
              <a:t>Diagnosing what needs to be </a:t>
            </a:r>
            <a:r>
              <a:rPr lang="en-GB" sz="2400" b="1" dirty="0" smtClean="0"/>
              <a:t>changed  </a:t>
            </a:r>
            <a:r>
              <a:rPr lang="en-GB" sz="2400" b="1" dirty="0" smtClean="0">
                <a:solidFill>
                  <a:srgbClr val="C00000"/>
                </a:solidFill>
              </a:rPr>
              <a:t>(Chapters 7 &amp; 8)</a:t>
            </a:r>
            <a:endParaRPr lang="en-GB" sz="2400" b="1" dirty="0"/>
          </a:p>
        </p:txBody>
      </p:sp>
      <p:sp>
        <p:nvSpPr>
          <p:cNvPr id="31" name="TextBox 30"/>
          <p:cNvSpPr txBox="1"/>
          <p:nvPr/>
        </p:nvSpPr>
        <p:spPr>
          <a:xfrm>
            <a:off x="611560" y="3748970"/>
            <a:ext cx="5688632" cy="400110"/>
          </a:xfrm>
          <a:prstGeom prst="rect">
            <a:avLst/>
          </a:prstGeom>
          <a:noFill/>
        </p:spPr>
        <p:txBody>
          <a:bodyPr wrap="square" rtlCol="0">
            <a:spAutoFit/>
          </a:bodyPr>
          <a:lstStyle/>
          <a:p>
            <a:pPr marL="457200" lvl="0" indent="-457200">
              <a:buFont typeface="+mj-lt"/>
              <a:buAutoNum type="arabicPeriod" startAt="2"/>
            </a:pPr>
            <a:r>
              <a:rPr lang="en-GB" sz="2000" dirty="0">
                <a:solidFill>
                  <a:srgbClr val="C00000"/>
                </a:solidFill>
              </a:rPr>
              <a:t>Identifying the future state</a:t>
            </a:r>
            <a:endParaRPr lang="en-GB" sz="2000" dirty="0" smtClean="0">
              <a:solidFill>
                <a:srgbClr val="C00000"/>
              </a:solidFill>
            </a:endParaRPr>
          </a:p>
        </p:txBody>
      </p:sp>
      <p:sp>
        <p:nvSpPr>
          <p:cNvPr id="34" name="TextBox 33"/>
          <p:cNvSpPr txBox="1"/>
          <p:nvPr/>
        </p:nvSpPr>
        <p:spPr>
          <a:xfrm>
            <a:off x="467544" y="1208946"/>
            <a:ext cx="8136904" cy="707886"/>
          </a:xfrm>
          <a:prstGeom prst="rect">
            <a:avLst/>
          </a:prstGeom>
          <a:noFill/>
        </p:spPr>
        <p:txBody>
          <a:bodyPr wrap="square" rtlCol="0">
            <a:spAutoFit/>
          </a:bodyPr>
          <a:lstStyle/>
          <a:p>
            <a:pPr lvl="0"/>
            <a:r>
              <a:rPr lang="en-GB" sz="2000" dirty="0"/>
              <a:t>This stage in the process involves reviewing where the organization is today and where it might be in the </a:t>
            </a:r>
            <a:r>
              <a:rPr lang="en-GB" sz="2000" dirty="0" smtClean="0"/>
              <a:t>future.</a:t>
            </a:r>
            <a:endParaRPr lang="en-GB" sz="2000" dirty="0"/>
          </a:p>
        </p:txBody>
      </p:sp>
      <p:sp>
        <p:nvSpPr>
          <p:cNvPr id="35" name="TextBox 34"/>
          <p:cNvSpPr txBox="1"/>
          <p:nvPr/>
        </p:nvSpPr>
        <p:spPr>
          <a:xfrm>
            <a:off x="539552" y="1916832"/>
            <a:ext cx="5400600" cy="400110"/>
          </a:xfrm>
          <a:prstGeom prst="rect">
            <a:avLst/>
          </a:prstGeom>
          <a:noFill/>
        </p:spPr>
        <p:txBody>
          <a:bodyPr wrap="square" rtlCol="0">
            <a:spAutoFit/>
          </a:bodyPr>
          <a:lstStyle/>
          <a:p>
            <a:pPr marL="457200" indent="-457200">
              <a:buFont typeface="+mj-lt"/>
              <a:buAutoNum type="arabicPeriod"/>
            </a:pPr>
            <a:r>
              <a:rPr lang="en-GB" sz="2000" dirty="0">
                <a:solidFill>
                  <a:srgbClr val="C00000"/>
                </a:solidFill>
              </a:rPr>
              <a:t>Reviewing the present state</a:t>
            </a:r>
          </a:p>
        </p:txBody>
      </p:sp>
      <p:sp>
        <p:nvSpPr>
          <p:cNvPr id="37" name="TextBox 36"/>
          <p:cNvSpPr txBox="1"/>
          <p:nvPr/>
        </p:nvSpPr>
        <p:spPr>
          <a:xfrm>
            <a:off x="1259632" y="2204864"/>
            <a:ext cx="4896544" cy="646331"/>
          </a:xfrm>
          <a:prstGeom prst="rect">
            <a:avLst/>
          </a:prstGeom>
          <a:noFill/>
        </p:spPr>
        <p:txBody>
          <a:bodyPr wrap="square" rtlCol="0">
            <a:spAutoFit/>
          </a:bodyPr>
          <a:lstStyle/>
          <a:p>
            <a:pPr indent="-457200" defTabSz="900000"/>
            <a:r>
              <a:rPr lang="en-GB" dirty="0" smtClean="0"/>
              <a:t>● identify </a:t>
            </a:r>
            <a:r>
              <a:rPr lang="en-GB" dirty="0"/>
              <a:t>required </a:t>
            </a:r>
            <a:r>
              <a:rPr lang="en-GB" dirty="0" smtClean="0"/>
              <a:t>changes </a:t>
            </a:r>
            <a:r>
              <a:rPr lang="en-GB" dirty="0"/>
              <a:t>by diagnosing the cause of a </a:t>
            </a:r>
            <a:r>
              <a:rPr lang="en-GB" dirty="0" smtClean="0"/>
              <a:t>problem or </a:t>
            </a:r>
            <a:r>
              <a:rPr lang="en-GB" dirty="0"/>
              <a:t>clarifying </a:t>
            </a:r>
            <a:r>
              <a:rPr lang="en-GB" dirty="0" smtClean="0"/>
              <a:t>opportunities</a:t>
            </a:r>
            <a:endParaRPr lang="en-GB" dirty="0"/>
          </a:p>
        </p:txBody>
      </p:sp>
      <p:sp>
        <p:nvSpPr>
          <p:cNvPr id="38" name="TextBox 37"/>
          <p:cNvSpPr txBox="1"/>
          <p:nvPr/>
        </p:nvSpPr>
        <p:spPr>
          <a:xfrm>
            <a:off x="1259632" y="2780928"/>
            <a:ext cx="5040560" cy="646331"/>
          </a:xfrm>
          <a:prstGeom prst="rect">
            <a:avLst/>
          </a:prstGeom>
          <a:noFill/>
        </p:spPr>
        <p:txBody>
          <a:bodyPr wrap="square" rtlCol="0">
            <a:spAutoFit/>
          </a:bodyPr>
          <a:lstStyle/>
          <a:p>
            <a:pPr lvl="0" defTabSz="900000"/>
            <a:r>
              <a:rPr lang="en-GB" dirty="0" smtClean="0"/>
              <a:t>● establish a baseline so that it is clear what is changing</a:t>
            </a:r>
          </a:p>
        </p:txBody>
      </p:sp>
      <p:sp>
        <p:nvSpPr>
          <p:cNvPr id="39" name="TextBox 38"/>
          <p:cNvSpPr txBox="1"/>
          <p:nvPr/>
        </p:nvSpPr>
        <p:spPr>
          <a:xfrm>
            <a:off x="1259632" y="3347700"/>
            <a:ext cx="5040560" cy="369332"/>
          </a:xfrm>
          <a:prstGeom prst="rect">
            <a:avLst/>
          </a:prstGeom>
          <a:noFill/>
        </p:spPr>
        <p:txBody>
          <a:bodyPr wrap="square" rtlCol="0">
            <a:spAutoFit/>
          </a:bodyPr>
          <a:lstStyle/>
          <a:p>
            <a:pPr lvl="0"/>
            <a:r>
              <a:rPr lang="en-GB" dirty="0" smtClean="0"/>
              <a:t>● help define the future direction</a:t>
            </a:r>
            <a:endParaRPr lang="en-GB" dirty="0"/>
          </a:p>
        </p:txBody>
      </p:sp>
      <p:grpSp>
        <p:nvGrpSpPr>
          <p:cNvPr id="28" name="Group 46"/>
          <p:cNvGrpSpPr/>
          <p:nvPr>
            <p:custDataLst>
              <p:tags r:id="rId2"/>
            </p:custDataLst>
          </p:nvPr>
        </p:nvGrpSpPr>
        <p:grpSpPr>
          <a:xfrm>
            <a:off x="611560" y="4293096"/>
            <a:ext cx="2880320" cy="1944216"/>
            <a:chOff x="611560" y="4005064"/>
            <a:chExt cx="2880320" cy="1944216"/>
          </a:xfrm>
        </p:grpSpPr>
        <p:sp>
          <p:nvSpPr>
            <p:cNvPr id="40" name="Isosceles Triangle 39"/>
            <p:cNvSpPr/>
            <p:nvPr/>
          </p:nvSpPr>
          <p:spPr>
            <a:xfrm>
              <a:off x="1907704" y="4149080"/>
              <a:ext cx="1584176" cy="1800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5-Point Star 40"/>
            <p:cNvSpPr/>
            <p:nvPr/>
          </p:nvSpPr>
          <p:spPr>
            <a:xfrm>
              <a:off x="2483768" y="4005064"/>
              <a:ext cx="432048"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ular Callout 41"/>
            <p:cNvSpPr/>
            <p:nvPr/>
          </p:nvSpPr>
          <p:spPr>
            <a:xfrm>
              <a:off x="611560" y="4221088"/>
              <a:ext cx="1584176" cy="1080120"/>
            </a:xfrm>
            <a:prstGeom prst="wedgeRoundRectCallout">
              <a:avLst>
                <a:gd name="adj1" fmla="val 71717"/>
                <a:gd name="adj2" fmla="val -3776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ysClr val="windowText" lastClr="000000"/>
                  </a:solidFill>
                </a:rPr>
                <a:t>Developing a vision for the whole organization</a:t>
              </a:r>
              <a:endParaRPr lang="en-GB" sz="1600" dirty="0">
                <a:solidFill>
                  <a:sysClr val="windowText" lastClr="000000"/>
                </a:solidFill>
              </a:endParaRPr>
            </a:p>
          </p:txBody>
        </p:sp>
      </p:grpSp>
      <p:grpSp>
        <p:nvGrpSpPr>
          <p:cNvPr id="29" name="Group 45"/>
          <p:cNvGrpSpPr/>
          <p:nvPr>
            <p:custDataLst>
              <p:tags r:id="rId3"/>
            </p:custDataLst>
          </p:nvPr>
        </p:nvGrpSpPr>
        <p:grpSpPr>
          <a:xfrm>
            <a:off x="3275856" y="4293096"/>
            <a:ext cx="2880320" cy="1800200"/>
            <a:chOff x="3131840" y="4149080"/>
            <a:chExt cx="2880320" cy="1800200"/>
          </a:xfrm>
        </p:grpSpPr>
        <p:sp>
          <p:nvSpPr>
            <p:cNvPr id="43" name="Isosceles Triangle 42"/>
            <p:cNvSpPr/>
            <p:nvPr/>
          </p:nvSpPr>
          <p:spPr>
            <a:xfrm>
              <a:off x="4427984" y="4149080"/>
              <a:ext cx="1584176" cy="18002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p:cNvSpPr/>
            <p:nvPr/>
          </p:nvSpPr>
          <p:spPr>
            <a:xfrm>
              <a:off x="5220072" y="5013176"/>
              <a:ext cx="432048" cy="36004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ular Callout 44"/>
            <p:cNvSpPr/>
            <p:nvPr/>
          </p:nvSpPr>
          <p:spPr>
            <a:xfrm>
              <a:off x="3131840" y="4293096"/>
              <a:ext cx="1584176" cy="1080120"/>
            </a:xfrm>
            <a:prstGeom prst="wedgeRoundRectCallout">
              <a:avLst>
                <a:gd name="adj1" fmla="val 84532"/>
                <a:gd name="adj2" fmla="val 303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ysClr val="windowText" lastClr="000000"/>
                  </a:solidFill>
                </a:rPr>
                <a:t>Visioning impact for own part of organization</a:t>
              </a:r>
              <a:endParaRPr lang="en-GB" sz="1600" dirty="0">
                <a:solidFill>
                  <a:sysClr val="windowText" lastClr="000000"/>
                </a:solidFill>
              </a:endParaRPr>
            </a:p>
          </p:txBody>
        </p:sp>
      </p:gr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92" name="Group 2"/>
          <p:cNvGrpSpPr>
            <a:grpSpLocks/>
          </p:cNvGrpSpPr>
          <p:nvPr>
            <p:custDataLst>
              <p:tags r:id="rId4"/>
            </p:custDataLst>
          </p:nvPr>
        </p:nvGrpSpPr>
        <p:grpSpPr bwMode="auto">
          <a:xfrm>
            <a:off x="6516216" y="2420888"/>
            <a:ext cx="2088232" cy="3888432"/>
            <a:chOff x="1672" y="6838"/>
            <a:chExt cx="3629" cy="8363"/>
          </a:xfrm>
          <a:solidFill>
            <a:schemeClr val="bg2"/>
          </a:solidFill>
        </p:grpSpPr>
        <p:grpSp>
          <p:nvGrpSpPr>
            <p:cNvPr id="93" name="Group 3"/>
            <p:cNvGrpSpPr>
              <a:grpSpLocks/>
            </p:cNvGrpSpPr>
            <p:nvPr/>
          </p:nvGrpSpPr>
          <p:grpSpPr bwMode="auto">
            <a:xfrm>
              <a:off x="4261" y="6916"/>
              <a:ext cx="1040" cy="8285"/>
              <a:chOff x="4261" y="6916"/>
              <a:chExt cx="1040" cy="8285"/>
            </a:xfrm>
            <a:grpFill/>
          </p:grpSpPr>
          <p:sp>
            <p:nvSpPr>
              <p:cNvPr id="113"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4"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4" name="Group 6"/>
            <p:cNvGrpSpPr>
              <a:grpSpLocks/>
            </p:cNvGrpSpPr>
            <p:nvPr/>
          </p:nvGrpSpPr>
          <p:grpSpPr bwMode="auto">
            <a:xfrm>
              <a:off x="1672" y="6838"/>
              <a:ext cx="3062" cy="8251"/>
              <a:chOff x="1672" y="5437"/>
              <a:chExt cx="3062" cy="8251"/>
            </a:xfrm>
            <a:grpFill/>
          </p:grpSpPr>
          <p:grpSp>
            <p:nvGrpSpPr>
              <p:cNvPr id="95" name="Group 7"/>
              <p:cNvGrpSpPr>
                <a:grpSpLocks/>
              </p:cNvGrpSpPr>
              <p:nvPr/>
            </p:nvGrpSpPr>
            <p:grpSpPr bwMode="auto">
              <a:xfrm>
                <a:off x="1672" y="5437"/>
                <a:ext cx="946" cy="8251"/>
                <a:chOff x="1244" y="2090"/>
                <a:chExt cx="946" cy="6656"/>
              </a:xfrm>
              <a:grpFill/>
            </p:grpSpPr>
            <p:sp>
              <p:nvSpPr>
                <p:cNvPr id="111"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2"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6" name="Group 10"/>
              <p:cNvGrpSpPr>
                <a:grpSpLocks/>
              </p:cNvGrpSpPr>
              <p:nvPr/>
            </p:nvGrpSpPr>
            <p:grpSpPr bwMode="auto">
              <a:xfrm>
                <a:off x="2239" y="5515"/>
                <a:ext cx="2495" cy="1793"/>
                <a:chOff x="5483" y="3691"/>
                <a:chExt cx="2495" cy="1446"/>
              </a:xfrm>
              <a:grpFill/>
            </p:grpSpPr>
            <p:sp>
              <p:nvSpPr>
                <p:cNvPr id="109"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0"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7" name="Group 13"/>
              <p:cNvGrpSpPr>
                <a:grpSpLocks/>
              </p:cNvGrpSpPr>
              <p:nvPr/>
            </p:nvGrpSpPr>
            <p:grpSpPr bwMode="auto">
              <a:xfrm>
                <a:off x="2352" y="10376"/>
                <a:ext cx="2381" cy="1645"/>
                <a:chOff x="5596" y="7612"/>
                <a:chExt cx="2381" cy="1327"/>
              </a:xfrm>
              <a:grpFill/>
            </p:grpSpPr>
            <p:sp>
              <p:nvSpPr>
                <p:cNvPr id="107"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8"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8" name="Group 16"/>
              <p:cNvGrpSpPr>
                <a:grpSpLocks/>
              </p:cNvGrpSpPr>
              <p:nvPr/>
            </p:nvGrpSpPr>
            <p:grpSpPr bwMode="auto">
              <a:xfrm>
                <a:off x="2353" y="11966"/>
                <a:ext cx="2268" cy="1602"/>
                <a:chOff x="3705" y="11122"/>
                <a:chExt cx="2328" cy="2182"/>
              </a:xfrm>
              <a:grpFill/>
            </p:grpSpPr>
            <p:sp>
              <p:nvSpPr>
                <p:cNvPr id="105"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6"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9" name="Group 19"/>
              <p:cNvGrpSpPr>
                <a:grpSpLocks/>
              </p:cNvGrpSpPr>
              <p:nvPr/>
            </p:nvGrpSpPr>
            <p:grpSpPr bwMode="auto">
              <a:xfrm>
                <a:off x="2373" y="7308"/>
                <a:ext cx="2206" cy="1716"/>
                <a:chOff x="1674" y="1129"/>
                <a:chExt cx="2250" cy="2924"/>
              </a:xfrm>
              <a:grpFill/>
            </p:grpSpPr>
            <p:sp>
              <p:nvSpPr>
                <p:cNvPr id="103" name="AutoShape 20"/>
                <p:cNvSpPr>
                  <a:spLocks noChangeArrowheads="1"/>
                </p:cNvSpPr>
                <p:nvPr/>
              </p:nvSpPr>
              <p:spPr bwMode="auto">
                <a:xfrm rot="5400000">
                  <a:off x="1337" y="1466"/>
                  <a:ext cx="2924" cy="2250"/>
                </a:xfrm>
                <a:prstGeom prst="chevron">
                  <a:avLst>
                    <a:gd name="adj" fmla="val 1391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4" name="Text Box 21"/>
                <p:cNvSpPr txBox="1">
                  <a:spLocks noChangeArrowheads="1"/>
                </p:cNvSpPr>
                <p:nvPr/>
              </p:nvSpPr>
              <p:spPr bwMode="auto">
                <a:xfrm>
                  <a:off x="1760" y="1999"/>
                  <a:ext cx="2084" cy="1159"/>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0" name="Group 22"/>
              <p:cNvGrpSpPr>
                <a:grpSpLocks/>
              </p:cNvGrpSpPr>
              <p:nvPr/>
            </p:nvGrpSpPr>
            <p:grpSpPr bwMode="auto">
              <a:xfrm>
                <a:off x="2373" y="8974"/>
                <a:ext cx="2206" cy="1443"/>
                <a:chOff x="3552" y="6481"/>
                <a:chExt cx="2206" cy="1164"/>
              </a:xfrm>
              <a:grpFill/>
            </p:grpSpPr>
            <p:sp>
              <p:nvSpPr>
                <p:cNvPr id="101"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4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 calcmode="lin" valueType="num">
                                      <p:cBhvr additive="base">
                                        <p:cTn id="1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 calcmode="lin" valueType="num">
                                      <p:cBhvr additive="base">
                                        <p:cTn id="2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 calcmode="lin" valueType="num">
                                      <p:cBhvr additive="base">
                                        <p:cTn id="3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P spid="34" grpId="0" build="allAtOnce"/>
      <p:bldP spid="35" grpId="0" build="allAtOnce"/>
      <p:bldP spid="37" grpId="0" build="allAtOnce"/>
      <p:bldP spid="38" grpId="0" build="allAtOnce"/>
      <p:bldP spid="3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7</a:t>
            </a:fld>
            <a:endParaRPr lang="en-GB"/>
          </a:p>
        </p:txBody>
      </p:sp>
      <p:grpSp>
        <p:nvGrpSpPr>
          <p:cNvPr id="4" name="Group 2"/>
          <p:cNvGrpSpPr>
            <a:grpSpLocks/>
          </p:cNvGrpSpPr>
          <p:nvPr>
            <p:custDataLst>
              <p:tags r:id="rId2"/>
            </p:custDataLst>
          </p:nvPr>
        </p:nvGrpSpPr>
        <p:grpSpPr bwMode="auto">
          <a:xfrm>
            <a:off x="6516216" y="2420888"/>
            <a:ext cx="2088232" cy="3888432"/>
            <a:chOff x="1672" y="6838"/>
            <a:chExt cx="3629" cy="8363"/>
          </a:xfrm>
          <a:solidFill>
            <a:schemeClr val="bg2"/>
          </a:solidFill>
        </p:grpSpPr>
        <p:grpSp>
          <p:nvGrpSpPr>
            <p:cNvPr id="5" name="Group 3"/>
            <p:cNvGrpSpPr>
              <a:grpSpLocks/>
            </p:cNvGrpSpPr>
            <p:nvPr/>
          </p:nvGrpSpPr>
          <p:grpSpPr bwMode="auto">
            <a:xfrm>
              <a:off x="4261" y="6916"/>
              <a:ext cx="1040" cy="8285"/>
              <a:chOff x="4261" y="6916"/>
              <a:chExt cx="1040" cy="8285"/>
            </a:xfrm>
            <a:grpFill/>
          </p:grpSpPr>
          <p:sp>
            <p:nvSpPr>
              <p:cNvPr id="25"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a:grpFill/>
          </p:grpSpPr>
          <p:grpSp>
            <p:nvGrpSpPr>
              <p:cNvPr id="7" name="Group 7"/>
              <p:cNvGrpSpPr>
                <a:grpSpLocks/>
              </p:cNvGrpSpPr>
              <p:nvPr/>
            </p:nvGrpSpPr>
            <p:grpSpPr bwMode="auto">
              <a:xfrm>
                <a:off x="1672" y="5437"/>
                <a:ext cx="946" cy="8251"/>
                <a:chOff x="1244" y="2090"/>
                <a:chExt cx="946" cy="6656"/>
              </a:xfrm>
              <a:grpFill/>
            </p:grpSpPr>
            <p:sp>
              <p:nvSpPr>
                <p:cNvPr id="23"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a:grpFill/>
            </p:grpSpPr>
            <p:sp>
              <p:nvSpPr>
                <p:cNvPr id="21"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a:grpFill/>
            </p:grpSpPr>
            <p:sp>
              <p:nvSpPr>
                <p:cNvPr id="19"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a:grpFill/>
            </p:grpSpPr>
            <p:sp>
              <p:nvSpPr>
                <p:cNvPr id="17"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a:grpFill/>
            </p:grpSpPr>
            <p:sp>
              <p:nvSpPr>
                <p:cNvPr id="15" name="AutoShape 20"/>
                <p:cNvSpPr>
                  <a:spLocks noChangeArrowheads="1"/>
                </p:cNvSpPr>
                <p:nvPr/>
              </p:nvSpPr>
              <p:spPr bwMode="auto">
                <a:xfrm rot="5400000">
                  <a:off x="1337" y="1466"/>
                  <a:ext cx="2924" cy="2250"/>
                </a:xfrm>
                <a:prstGeom prst="chevron">
                  <a:avLst>
                    <a:gd name="adj" fmla="val 1391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a:grpFill/>
            </p:grpSpPr>
            <p:sp>
              <p:nvSpPr>
                <p:cNvPr id="13" name="AutoShape 23"/>
                <p:cNvSpPr>
                  <a:spLocks noChangeArrowheads="1"/>
                </p:cNvSpPr>
                <p:nvPr/>
              </p:nvSpPr>
              <p:spPr bwMode="auto">
                <a:xfrm rot="5400000">
                  <a:off x="4073" y="5960"/>
                  <a:ext cx="1164" cy="2206"/>
                </a:xfrm>
                <a:prstGeom prst="chevron">
                  <a:avLst>
                    <a:gd name="adj" fmla="val 1417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539552" y="476672"/>
            <a:ext cx="7848872" cy="461665"/>
          </a:xfrm>
          <a:prstGeom prst="rect">
            <a:avLst/>
          </a:prstGeom>
          <a:noFill/>
        </p:spPr>
        <p:txBody>
          <a:bodyPr wrap="square" rtlCol="0">
            <a:spAutoFit/>
          </a:bodyPr>
          <a:lstStyle/>
          <a:p>
            <a:r>
              <a:rPr lang="en-GB" sz="2400" b="1" dirty="0"/>
              <a:t>Diagnosing what needs to be changed</a:t>
            </a:r>
          </a:p>
        </p:txBody>
      </p:sp>
      <p:sp>
        <p:nvSpPr>
          <p:cNvPr id="32" name="TextBox 31"/>
          <p:cNvSpPr txBox="1"/>
          <p:nvPr/>
        </p:nvSpPr>
        <p:spPr>
          <a:xfrm>
            <a:off x="611560" y="908720"/>
            <a:ext cx="5688632" cy="553998"/>
          </a:xfrm>
          <a:prstGeom prst="rect">
            <a:avLst/>
          </a:prstGeom>
          <a:noFill/>
        </p:spPr>
        <p:txBody>
          <a:bodyPr wrap="square" rtlCol="0">
            <a:spAutoFit/>
          </a:bodyPr>
          <a:lstStyle/>
          <a:p>
            <a:pPr marL="457200" lvl="0" indent="-457200">
              <a:buFont typeface="+mj-lt"/>
              <a:buAutoNum type="arabicPeriod" startAt="4"/>
            </a:pPr>
            <a:endParaRPr lang="en-GB" sz="1000" dirty="0" smtClean="0"/>
          </a:p>
          <a:p>
            <a:pPr marL="457200" indent="-457200">
              <a:buFont typeface="+mj-lt"/>
              <a:buAutoNum type="arabicPeriod" startAt="3"/>
            </a:pPr>
            <a:r>
              <a:rPr lang="en-GB" sz="2000" dirty="0">
                <a:solidFill>
                  <a:srgbClr val="C00000"/>
                </a:solidFill>
              </a:rPr>
              <a:t>Quality of the vision</a:t>
            </a:r>
          </a:p>
        </p:txBody>
      </p:sp>
      <p:sp>
        <p:nvSpPr>
          <p:cNvPr id="37" name="TextBox 36"/>
          <p:cNvSpPr txBox="1"/>
          <p:nvPr/>
        </p:nvSpPr>
        <p:spPr>
          <a:xfrm>
            <a:off x="611560" y="1412776"/>
            <a:ext cx="7848872" cy="646331"/>
          </a:xfrm>
          <a:prstGeom prst="rect">
            <a:avLst/>
          </a:prstGeom>
          <a:noFill/>
        </p:spPr>
        <p:txBody>
          <a:bodyPr wrap="square" rtlCol="0">
            <a:spAutoFit/>
          </a:bodyPr>
          <a:lstStyle/>
          <a:p>
            <a:r>
              <a:rPr lang="en-GB" dirty="0" smtClean="0"/>
              <a:t>A shared vision </a:t>
            </a:r>
            <a:r>
              <a:rPr lang="en-GB" dirty="0"/>
              <a:t>of a more desirable future state can provide a focus for attention and </a:t>
            </a:r>
            <a:r>
              <a:rPr lang="en-GB" dirty="0" smtClean="0"/>
              <a:t>action, and </a:t>
            </a:r>
            <a:r>
              <a:rPr lang="en-GB" dirty="0"/>
              <a:t>mobilise energy and </a:t>
            </a:r>
            <a:r>
              <a:rPr lang="en-GB" dirty="0" smtClean="0"/>
              <a:t>effort.</a:t>
            </a:r>
            <a:endParaRPr lang="en-GB" dirty="0"/>
          </a:p>
        </p:txBody>
      </p:sp>
      <p:sp>
        <p:nvSpPr>
          <p:cNvPr id="38" name="TextBox 37"/>
          <p:cNvSpPr txBox="1"/>
          <p:nvPr/>
        </p:nvSpPr>
        <p:spPr>
          <a:xfrm>
            <a:off x="611560" y="2204864"/>
            <a:ext cx="5400600" cy="923330"/>
          </a:xfrm>
          <a:prstGeom prst="rect">
            <a:avLst/>
          </a:prstGeom>
          <a:noFill/>
        </p:spPr>
        <p:txBody>
          <a:bodyPr wrap="square" rtlCol="0">
            <a:spAutoFit/>
          </a:bodyPr>
          <a:lstStyle/>
          <a:p>
            <a:pPr lvl="0"/>
            <a:r>
              <a:rPr lang="en-GB" dirty="0" smtClean="0"/>
              <a:t>People </a:t>
            </a:r>
            <a:r>
              <a:rPr lang="en-GB" dirty="0"/>
              <a:t>are motivated to achieve goals to which they are committed </a:t>
            </a:r>
            <a:r>
              <a:rPr lang="en-GB" dirty="0" smtClean="0"/>
              <a:t>and try harder and are less willing to give up when goals are clear and realistic.</a:t>
            </a:r>
            <a:endParaRPr lang="en-GB" dirty="0"/>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2" name="Group 41"/>
          <p:cNvGrpSpPr/>
          <p:nvPr>
            <p:custDataLst>
              <p:tags r:id="rId3"/>
            </p:custDataLst>
          </p:nvPr>
        </p:nvGrpSpPr>
        <p:grpSpPr>
          <a:xfrm>
            <a:off x="539552" y="3573016"/>
            <a:ext cx="5688632" cy="2031325"/>
            <a:chOff x="539552" y="3573016"/>
            <a:chExt cx="5688632" cy="2031325"/>
          </a:xfrm>
        </p:grpSpPr>
        <p:grpSp>
          <p:nvGrpSpPr>
            <p:cNvPr id="28" name="Group 35"/>
            <p:cNvGrpSpPr/>
            <p:nvPr/>
          </p:nvGrpSpPr>
          <p:grpSpPr>
            <a:xfrm>
              <a:off x="539552" y="3573016"/>
              <a:ext cx="5688632" cy="2031325"/>
              <a:chOff x="539552" y="3645024"/>
              <a:chExt cx="5688632" cy="2031325"/>
            </a:xfrm>
          </p:grpSpPr>
          <p:sp>
            <p:nvSpPr>
              <p:cNvPr id="40" name="TextBox 39"/>
              <p:cNvSpPr txBox="1"/>
              <p:nvPr/>
            </p:nvSpPr>
            <p:spPr>
              <a:xfrm>
                <a:off x="2987824" y="3645024"/>
                <a:ext cx="3240360" cy="2031325"/>
              </a:xfrm>
              <a:prstGeom prst="rect">
                <a:avLst/>
              </a:prstGeom>
              <a:noFill/>
            </p:spPr>
            <p:txBody>
              <a:bodyPr wrap="square" rtlCol="0">
                <a:spAutoFit/>
              </a:bodyPr>
              <a:lstStyle/>
              <a:p>
                <a:r>
                  <a:rPr lang="en-GB" dirty="0" smtClean="0"/>
                  <a:t>Problems can arise when those leading </a:t>
                </a:r>
                <a:r>
                  <a:rPr lang="en-GB" dirty="0"/>
                  <a:t>the change </a:t>
                </a:r>
                <a:r>
                  <a:rPr lang="en-GB" dirty="0" smtClean="0"/>
                  <a:t>have </a:t>
                </a:r>
                <a:r>
                  <a:rPr lang="en-GB" dirty="0"/>
                  <a:t>a vested interest in a particular outcome or </a:t>
                </a:r>
                <a:r>
                  <a:rPr lang="en-GB" dirty="0" smtClean="0"/>
                  <a:t>lock </a:t>
                </a:r>
                <a:r>
                  <a:rPr lang="en-GB" dirty="0"/>
                  <a:t>on to the first vision they generate, and in so doing lock out the possibility of considering </a:t>
                </a:r>
                <a:r>
                  <a:rPr lang="en-GB" dirty="0" smtClean="0"/>
                  <a:t>alternatives.</a:t>
                </a:r>
                <a:endParaRPr lang="en-GB" dirty="0"/>
              </a:p>
            </p:txBody>
          </p:sp>
          <p:pic>
            <p:nvPicPr>
              <p:cNvPr id="16386" name="Picture 2" descr="http://macmillan.captureweb.co.uk/assets/thumbnails/276/3/647f59d4f5dc68cf7e56721455f607fa.jpg"/>
              <p:cNvPicPr>
                <a:picLocks noChangeAspect="1" noChangeArrowheads="1"/>
              </p:cNvPicPr>
              <p:nvPr/>
            </p:nvPicPr>
            <p:blipFill>
              <a:blip r:embed="rId6" cstate="print"/>
              <a:srcRect/>
              <a:stretch>
                <a:fillRect/>
              </a:stretch>
            </p:blipFill>
            <p:spPr bwMode="auto">
              <a:xfrm>
                <a:off x="539552" y="3789040"/>
                <a:ext cx="2353283" cy="1728192"/>
              </a:xfrm>
              <a:prstGeom prst="rect">
                <a:avLst/>
              </a:prstGeom>
              <a:ln>
                <a:noFill/>
              </a:ln>
              <a:effectLst>
                <a:outerShdw blurRad="292100" dist="139700" dir="2700000" algn="tl" rotWithShape="0">
                  <a:srgbClr val="333333">
                    <a:alpha val="65000"/>
                  </a:srgbClr>
                </a:outerShdw>
              </a:effectLst>
            </p:spPr>
          </p:pic>
        </p:grpSp>
        <p:sp>
          <p:nvSpPr>
            <p:cNvPr id="41" name="TextBox 40"/>
            <p:cNvSpPr txBox="1"/>
            <p:nvPr/>
          </p:nvSpPr>
          <p:spPr>
            <a:xfrm>
              <a:off x="2339752" y="5260558"/>
              <a:ext cx="648072" cy="184666"/>
            </a:xfrm>
            <a:prstGeom prst="rect">
              <a:avLst/>
            </a:prstGeom>
            <a:noFill/>
          </p:spPr>
          <p:txBody>
            <a:bodyPr wrap="square" rtlCol="0">
              <a:spAutoFit/>
            </a:bodyPr>
            <a:lstStyle/>
            <a:p>
              <a:r>
                <a:rPr lang="en-GB" sz="600" dirty="0" smtClean="0"/>
                <a:t>© </a:t>
              </a:r>
              <a:r>
                <a:rPr lang="en-GB" sz="600" dirty="0" err="1" smtClean="0"/>
                <a:t>PhotoDisc</a:t>
              </a:r>
              <a:endParaRPr lang="en-GB" sz="600" dirty="0"/>
            </a:p>
          </p:txBody>
        </p:sp>
      </p:grpSp>
      <p:sp>
        <p:nvSpPr>
          <p:cNvPr id="39"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additive="base">
                                        <p:cTn id="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8</a:t>
            </a:fld>
            <a:endParaRPr lang="en-GB"/>
          </a:p>
        </p:txBody>
      </p:sp>
      <p:grpSp>
        <p:nvGrpSpPr>
          <p:cNvPr id="4" name="Group 2"/>
          <p:cNvGrpSpPr>
            <a:grpSpLocks/>
          </p:cNvGrpSpPr>
          <p:nvPr>
            <p:custDataLst>
              <p:tags r:id="rId2"/>
            </p:custDataLst>
          </p:nvPr>
        </p:nvGrpSpPr>
        <p:grpSpPr bwMode="auto">
          <a:xfrm>
            <a:off x="6300033" y="1215157"/>
            <a:ext cx="2304415" cy="5310187"/>
            <a:chOff x="1672" y="6838"/>
            <a:chExt cx="3629" cy="8363"/>
          </a:xfrm>
        </p:grpSpPr>
        <p:grpSp>
          <p:nvGrpSpPr>
            <p:cNvPr id="5" name="Group 3"/>
            <p:cNvGrpSpPr>
              <a:grpSpLocks/>
            </p:cNvGrpSpPr>
            <p:nvPr/>
          </p:nvGrpSpPr>
          <p:grpSpPr bwMode="auto">
            <a:xfrm>
              <a:off x="4261" y="6916"/>
              <a:ext cx="1040" cy="8285"/>
              <a:chOff x="4261" y="6916"/>
              <a:chExt cx="1040" cy="8285"/>
            </a:xfrm>
          </p:grpSpPr>
          <p:sp>
            <p:nvSpPr>
              <p:cNvPr id="25" name="AutoShape 4"/>
              <p:cNvSpPr>
                <a:spLocks noChangeArrowheads="1"/>
              </p:cNvSpPr>
              <p:nvPr/>
            </p:nvSpPr>
            <p:spPr bwMode="auto">
              <a:xfrm rot="5400000">
                <a:off x="591" y="10586"/>
                <a:ext cx="8285" cy="946"/>
              </a:xfrm>
              <a:prstGeom prst="chevron">
                <a:avLst>
                  <a:gd name="adj" fmla="val 49142"/>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Text Box 5"/>
              <p:cNvSpPr txBox="1">
                <a:spLocks noChangeArrowheads="1"/>
              </p:cNvSpPr>
              <p:nvPr/>
            </p:nvSpPr>
            <p:spPr bwMode="auto">
              <a:xfrm>
                <a:off x="4629" y="8312"/>
                <a:ext cx="672" cy="5784"/>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6"/>
            <p:cNvGrpSpPr>
              <a:grpSpLocks/>
            </p:cNvGrpSpPr>
            <p:nvPr/>
          </p:nvGrpSpPr>
          <p:grpSpPr bwMode="auto">
            <a:xfrm>
              <a:off x="1672" y="6838"/>
              <a:ext cx="3062" cy="8251"/>
              <a:chOff x="1672" y="5437"/>
              <a:chExt cx="3062" cy="8251"/>
            </a:xfrm>
          </p:grpSpPr>
          <p:grpSp>
            <p:nvGrpSpPr>
              <p:cNvPr id="7" name="Group 7"/>
              <p:cNvGrpSpPr>
                <a:grpSpLocks/>
              </p:cNvGrpSpPr>
              <p:nvPr/>
            </p:nvGrpSpPr>
            <p:grpSpPr bwMode="auto">
              <a:xfrm>
                <a:off x="1672" y="5437"/>
                <a:ext cx="946" cy="8251"/>
                <a:chOff x="1244" y="2090"/>
                <a:chExt cx="946" cy="6656"/>
              </a:xfrm>
            </p:grpSpPr>
            <p:sp>
              <p:nvSpPr>
                <p:cNvPr id="23" name="AutoShape 8"/>
                <p:cNvSpPr>
                  <a:spLocks noChangeArrowheads="1"/>
                </p:cNvSpPr>
                <p:nvPr/>
              </p:nvSpPr>
              <p:spPr bwMode="auto">
                <a:xfrm rot="5400000">
                  <a:off x="-1611" y="4945"/>
                  <a:ext cx="6656" cy="946"/>
                </a:xfrm>
                <a:prstGeom prst="chevron">
                  <a:avLst>
                    <a:gd name="adj" fmla="val 39479"/>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Text Box 9"/>
                <p:cNvSpPr txBox="1">
                  <a:spLocks noChangeArrowheads="1"/>
                </p:cNvSpPr>
                <p:nvPr/>
              </p:nvSpPr>
              <p:spPr bwMode="auto">
                <a:xfrm>
                  <a:off x="1366" y="4286"/>
                  <a:ext cx="672" cy="183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10"/>
              <p:cNvGrpSpPr>
                <a:grpSpLocks/>
              </p:cNvGrpSpPr>
              <p:nvPr/>
            </p:nvGrpSpPr>
            <p:grpSpPr bwMode="auto">
              <a:xfrm>
                <a:off x="2239" y="5515"/>
                <a:ext cx="2495" cy="1793"/>
                <a:chOff x="5483" y="3691"/>
                <a:chExt cx="2495" cy="1446"/>
              </a:xfrm>
            </p:grpSpPr>
            <p:sp>
              <p:nvSpPr>
                <p:cNvPr id="21" name="AutoShape 11"/>
                <p:cNvSpPr>
                  <a:spLocks noChangeArrowheads="1"/>
                </p:cNvSpPr>
                <p:nvPr/>
              </p:nvSpPr>
              <p:spPr bwMode="auto">
                <a:xfrm rot="5400000">
                  <a:off x="5990" y="3304"/>
                  <a:ext cx="1446" cy="2220"/>
                </a:xfrm>
                <a:prstGeom prst="chevron">
                  <a:avLst>
                    <a:gd name="adj" fmla="val 10398"/>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Text Box 12"/>
                <p:cNvSpPr txBox="1">
                  <a:spLocks noChangeArrowheads="1"/>
                </p:cNvSpPr>
                <p:nvPr/>
              </p:nvSpPr>
              <p:spPr bwMode="auto">
                <a:xfrm>
                  <a:off x="5483" y="3983"/>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13"/>
              <p:cNvGrpSpPr>
                <a:grpSpLocks/>
              </p:cNvGrpSpPr>
              <p:nvPr/>
            </p:nvGrpSpPr>
            <p:grpSpPr bwMode="auto">
              <a:xfrm>
                <a:off x="2352" y="10376"/>
                <a:ext cx="2381" cy="1645"/>
                <a:chOff x="5596" y="7612"/>
                <a:chExt cx="2381" cy="1327"/>
              </a:xfrm>
            </p:grpSpPr>
            <p:sp>
              <p:nvSpPr>
                <p:cNvPr id="19" name="AutoShape 14"/>
                <p:cNvSpPr>
                  <a:spLocks noChangeArrowheads="1"/>
                </p:cNvSpPr>
                <p:nvPr/>
              </p:nvSpPr>
              <p:spPr bwMode="auto">
                <a:xfrm rot="5400000">
                  <a:off x="6056" y="7173"/>
                  <a:ext cx="1327" cy="2206"/>
                </a:xfrm>
                <a:prstGeom prst="chevron">
                  <a:avLst>
                    <a:gd name="adj" fmla="val 12551"/>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Text Box 15"/>
                <p:cNvSpPr txBox="1">
                  <a:spLocks noChangeArrowheads="1"/>
                </p:cNvSpPr>
                <p:nvPr/>
              </p:nvSpPr>
              <p:spPr bwMode="auto">
                <a:xfrm>
                  <a:off x="5596" y="7885"/>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16"/>
              <p:cNvGrpSpPr>
                <a:grpSpLocks/>
              </p:cNvGrpSpPr>
              <p:nvPr/>
            </p:nvGrpSpPr>
            <p:grpSpPr bwMode="auto">
              <a:xfrm>
                <a:off x="2353" y="11966"/>
                <a:ext cx="2268" cy="1602"/>
                <a:chOff x="3705" y="11122"/>
                <a:chExt cx="2328" cy="2182"/>
              </a:xfrm>
            </p:grpSpPr>
            <p:sp>
              <p:nvSpPr>
                <p:cNvPr id="17" name="AutoShape 17"/>
                <p:cNvSpPr>
                  <a:spLocks noChangeArrowheads="1"/>
                </p:cNvSpPr>
                <p:nvPr/>
              </p:nvSpPr>
              <p:spPr bwMode="auto">
                <a:xfrm rot="5400000">
                  <a:off x="3754" y="11080"/>
                  <a:ext cx="2182" cy="2265"/>
                </a:xfrm>
                <a:prstGeom prst="chevron">
                  <a:avLst>
                    <a:gd name="adj" fmla="val 1361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4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9"/>
              <p:cNvGrpSpPr>
                <a:grpSpLocks/>
              </p:cNvGrpSpPr>
              <p:nvPr/>
            </p:nvGrpSpPr>
            <p:grpSpPr bwMode="auto">
              <a:xfrm>
                <a:off x="2373" y="7308"/>
                <a:ext cx="2206" cy="1716"/>
                <a:chOff x="1674" y="1129"/>
                <a:chExt cx="2250" cy="2924"/>
              </a:xfrm>
            </p:grpSpPr>
            <p:sp>
              <p:nvSpPr>
                <p:cNvPr id="15" name="AutoShape 20"/>
                <p:cNvSpPr>
                  <a:spLocks noChangeArrowheads="1"/>
                </p:cNvSpPr>
                <p:nvPr/>
              </p:nvSpPr>
              <p:spPr bwMode="auto">
                <a:xfrm rot="5400000">
                  <a:off x="1337" y="1466"/>
                  <a:ext cx="2924" cy="2250"/>
                </a:xfrm>
                <a:prstGeom prst="chevron">
                  <a:avLst>
                    <a:gd name="adj" fmla="val 1391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Text Box 21"/>
                <p:cNvSpPr txBox="1">
                  <a:spLocks noChangeArrowheads="1"/>
                </p:cNvSpPr>
                <p:nvPr/>
              </p:nvSpPr>
              <p:spPr bwMode="auto">
                <a:xfrm>
                  <a:off x="1760" y="1999"/>
                  <a:ext cx="2084" cy="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2" name="Group 22"/>
              <p:cNvGrpSpPr>
                <a:grpSpLocks/>
              </p:cNvGrpSpPr>
              <p:nvPr/>
            </p:nvGrpSpPr>
            <p:grpSpPr bwMode="auto">
              <a:xfrm>
                <a:off x="2373" y="8974"/>
                <a:ext cx="2206" cy="1443"/>
                <a:chOff x="3552" y="6481"/>
                <a:chExt cx="2206" cy="1164"/>
              </a:xfrm>
            </p:grpSpPr>
            <p:sp>
              <p:nvSpPr>
                <p:cNvPr id="13" name="AutoShape 23"/>
                <p:cNvSpPr>
                  <a:spLocks noChangeArrowheads="1"/>
                </p:cNvSpPr>
                <p:nvPr/>
              </p:nvSpPr>
              <p:spPr bwMode="auto">
                <a:xfrm rot="5400000">
                  <a:off x="4073" y="5960"/>
                  <a:ext cx="1164" cy="2206"/>
                </a:xfrm>
                <a:prstGeom prst="chevron">
                  <a:avLst>
                    <a:gd name="adj" fmla="val 14176"/>
                  </a:avLst>
                </a:prstGeom>
                <a:solidFill>
                  <a:schemeClr val="accent3">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Text Box 24"/>
                <p:cNvSpPr txBox="1">
                  <a:spLocks noChangeArrowheads="1"/>
                </p:cNvSpPr>
                <p:nvPr/>
              </p:nvSpPr>
              <p:spPr bwMode="auto">
                <a:xfrm>
                  <a:off x="3821" y="6804"/>
                  <a:ext cx="1619" cy="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Arial" pitchFamily="34" charset="0"/>
                      <a:cs typeface="Arial" pitchFamily="34" charset="0"/>
                    </a:rPr>
                    <a:t>Planning</a:t>
                  </a:r>
                  <a:endParaRPr kumimoji="0" lang="en-US" sz="3600"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27" name="TextBox 26"/>
          <p:cNvSpPr txBox="1"/>
          <p:nvPr/>
        </p:nvSpPr>
        <p:spPr>
          <a:xfrm>
            <a:off x="1547664" y="476672"/>
            <a:ext cx="7056784" cy="1200329"/>
          </a:xfrm>
          <a:prstGeom prst="rect">
            <a:avLst/>
          </a:prstGeom>
          <a:noFill/>
        </p:spPr>
        <p:txBody>
          <a:bodyPr wrap="square" rtlCol="0">
            <a:spAutoFit/>
          </a:bodyPr>
          <a:lstStyle/>
          <a:p>
            <a:r>
              <a:rPr lang="en-GB" sz="2400" b="1" dirty="0" smtClean="0"/>
              <a:t>Questions that might help leaders reflect on how they are managing this stage of the process</a:t>
            </a:r>
          </a:p>
          <a:p>
            <a:r>
              <a:rPr lang="en-GB" sz="2400" b="1" dirty="0" smtClean="0"/>
              <a:t>   </a:t>
            </a:r>
            <a:endParaRPr lang="en-GB" sz="2400" b="1" dirty="0"/>
          </a:p>
        </p:txBody>
      </p:sp>
      <p:sp>
        <p:nvSpPr>
          <p:cNvPr id="32" name="TextBox 31"/>
          <p:cNvSpPr txBox="1"/>
          <p:nvPr/>
        </p:nvSpPr>
        <p:spPr>
          <a:xfrm>
            <a:off x="467544" y="1580599"/>
            <a:ext cx="5688632" cy="1169551"/>
          </a:xfrm>
          <a:prstGeom prst="rect">
            <a:avLst/>
          </a:prstGeom>
          <a:noFill/>
        </p:spPr>
        <p:txBody>
          <a:bodyPr wrap="square" rtlCol="0">
            <a:spAutoFit/>
          </a:bodyPr>
          <a:lstStyle/>
          <a:p>
            <a:pPr marL="457200" indent="-457200">
              <a:buFont typeface="+mj-lt"/>
              <a:buAutoNum type="arabicPeriod"/>
            </a:pPr>
            <a:r>
              <a:rPr lang="en-GB" sz="2000" dirty="0"/>
              <a:t>Who does the </a:t>
            </a:r>
            <a:r>
              <a:rPr lang="en-GB" sz="2000" dirty="0" smtClean="0"/>
              <a:t>diagnosing - </a:t>
            </a:r>
            <a:r>
              <a:rPr lang="en-GB" sz="2000" dirty="0"/>
              <a:t>senior managers, consultants or those who will be responsible for making the change work?</a:t>
            </a:r>
          </a:p>
          <a:p>
            <a:pPr marL="457200" lvl="0" indent="-457200">
              <a:buFont typeface="+mj-lt"/>
              <a:buAutoNum type="arabicPeriod"/>
            </a:pPr>
            <a:endParaRPr lang="en-GB" sz="1000" dirty="0" smtClean="0"/>
          </a:p>
        </p:txBody>
      </p:sp>
      <p:sp>
        <p:nvSpPr>
          <p:cNvPr id="37" name="TextBox 36"/>
          <p:cNvSpPr txBox="1"/>
          <p:nvPr/>
        </p:nvSpPr>
        <p:spPr>
          <a:xfrm>
            <a:off x="467544" y="2664201"/>
            <a:ext cx="5328592" cy="1323439"/>
          </a:xfrm>
          <a:prstGeom prst="rect">
            <a:avLst/>
          </a:prstGeom>
          <a:noFill/>
        </p:spPr>
        <p:txBody>
          <a:bodyPr wrap="square" rtlCol="0">
            <a:spAutoFit/>
          </a:bodyPr>
          <a:lstStyle/>
          <a:p>
            <a:pPr marL="342900" lvl="0" indent="-342900">
              <a:buFont typeface="+mj-lt"/>
              <a:buAutoNum type="arabicPeriod" startAt="2"/>
            </a:pPr>
            <a:r>
              <a:rPr lang="en-GB" sz="2000" dirty="0"/>
              <a:t>Are leaders willing to accept new data or do they only attend to data that defends the status quo or supports their preconceived view</a:t>
            </a:r>
            <a:r>
              <a:rPr lang="en-GB" sz="2000" dirty="0" smtClean="0"/>
              <a:t>?</a:t>
            </a:r>
            <a:endParaRPr lang="en-GB" sz="2000" dirty="0"/>
          </a:p>
        </p:txBody>
      </p:sp>
      <p:sp>
        <p:nvSpPr>
          <p:cNvPr id="38" name="TextBox 37"/>
          <p:cNvSpPr txBox="1"/>
          <p:nvPr/>
        </p:nvSpPr>
        <p:spPr>
          <a:xfrm>
            <a:off x="467544" y="4080554"/>
            <a:ext cx="5400600" cy="1292662"/>
          </a:xfrm>
          <a:prstGeom prst="rect">
            <a:avLst/>
          </a:prstGeom>
          <a:noFill/>
        </p:spPr>
        <p:txBody>
          <a:bodyPr wrap="square" rtlCol="0">
            <a:spAutoFit/>
          </a:bodyPr>
          <a:lstStyle/>
          <a:p>
            <a:pPr marL="342900" indent="-342900">
              <a:buFont typeface="+mj-lt"/>
              <a:buAutoNum type="arabicPeriod" startAt="3"/>
            </a:pPr>
            <a:r>
              <a:rPr lang="en-GB" sz="2000" dirty="0"/>
              <a:t>Does the diagnosis create a realistic and inspiring vision that will motivate others and help direct the change effort?</a:t>
            </a:r>
          </a:p>
          <a:p>
            <a:pPr marL="342900" lvl="0" indent="-342900">
              <a:buFont typeface="+mj-lt"/>
              <a:buAutoNum type="arabicPeriod" startAt="3"/>
            </a:pPr>
            <a:endParaRPr lang="en-GB"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3" name="grid-item_A_129137" descr="http://macmillan.captureweb.co.uk/assets/thumbnails/431/3/f2944c510d5fedc4aa75a5e9c2b840ff.jpg"/>
          <p:cNvPicPr/>
          <p:nvPr>
            <p:custDataLst>
              <p:tags r:id="rId3"/>
            </p:custDataLst>
          </p:nvPr>
        </p:nvPicPr>
        <p:blipFill>
          <a:blip r:embed="rId6" cstate="print"/>
          <a:srcRect l="11979" r="29688"/>
          <a:stretch>
            <a:fillRect/>
          </a:stretch>
        </p:blipFill>
        <p:spPr bwMode="auto">
          <a:xfrm>
            <a:off x="611560" y="260649"/>
            <a:ext cx="864096" cy="1008112"/>
          </a:xfrm>
          <a:prstGeom prst="rect">
            <a:avLst/>
          </a:prstGeom>
          <a:noFill/>
          <a:ln w="9525">
            <a:noFill/>
            <a:miter lim="800000"/>
            <a:headEnd/>
            <a:tailEnd/>
          </a:ln>
        </p:spPr>
      </p:pic>
      <p:sp>
        <p:nvSpPr>
          <p:cNvPr id="34" name="TextBox 33"/>
          <p:cNvSpPr txBox="1"/>
          <p:nvPr/>
        </p:nvSpPr>
        <p:spPr>
          <a:xfrm>
            <a:off x="971600" y="1228110"/>
            <a:ext cx="648072" cy="184666"/>
          </a:xfrm>
          <a:prstGeom prst="rect">
            <a:avLst/>
          </a:prstGeom>
          <a:noFill/>
        </p:spPr>
        <p:txBody>
          <a:bodyPr wrap="square" rtlCol="0">
            <a:spAutoFit/>
          </a:bodyPr>
          <a:lstStyle/>
          <a:p>
            <a:r>
              <a:rPr lang="en-GB" sz="600" dirty="0" smtClean="0"/>
              <a:t>© </a:t>
            </a:r>
            <a:r>
              <a:rPr lang="en-GB" sz="600" dirty="0" err="1" smtClean="0"/>
              <a:t>Thinkstock</a:t>
            </a:r>
            <a:endParaRPr lang="en-GB" sz="600" dirty="0"/>
          </a:p>
        </p:txBody>
      </p:sp>
      <p:sp>
        <p:nvSpPr>
          <p:cNvPr id="36"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xEl>
                                              <p:pRg st="0" end="0"/>
                                            </p:txEl>
                                          </p:spTgt>
                                        </p:tgtEl>
                                        <p:attrNameLst>
                                          <p:attrName>style.visibility</p:attrName>
                                        </p:attrNameLst>
                                      </p:cBhvr>
                                      <p:to>
                                        <p:strVal val="visible"/>
                                      </p:to>
                                    </p:set>
                                    <p:anim calcmode="lin" valueType="num">
                                      <p:cBhvr additive="base">
                                        <p:cTn id="1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 calcmode="lin" valueType="num">
                                      <p:cBhvr additive="base">
                                        <p:cTn id="1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p:bldP spid="37" grpId="0" build="allAtOnce"/>
      <p:bldP spid="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186F92-8A78-4789-8CA3-297C6645E21D}" type="slidenum">
              <a:rPr lang="en-GB" smtClean="0"/>
              <a:pPr/>
              <a:t>9</a:t>
            </a:fld>
            <a:endParaRPr lang="en-GB"/>
          </a:p>
        </p:txBody>
      </p:sp>
      <p:sp>
        <p:nvSpPr>
          <p:cNvPr id="27" name="TextBox 26"/>
          <p:cNvSpPr txBox="1"/>
          <p:nvPr/>
        </p:nvSpPr>
        <p:spPr>
          <a:xfrm>
            <a:off x="539552" y="476672"/>
            <a:ext cx="7848872" cy="461665"/>
          </a:xfrm>
          <a:prstGeom prst="rect">
            <a:avLst/>
          </a:prstGeom>
          <a:noFill/>
        </p:spPr>
        <p:txBody>
          <a:bodyPr wrap="square" rtlCol="0">
            <a:spAutoFit/>
          </a:bodyPr>
          <a:lstStyle/>
          <a:p>
            <a:r>
              <a:rPr lang="en-GB" sz="2400" b="1" dirty="0"/>
              <a:t>Planning and preparing for </a:t>
            </a:r>
            <a:r>
              <a:rPr lang="en-GB" sz="2400" b="1" dirty="0" smtClean="0"/>
              <a:t>change</a:t>
            </a:r>
            <a:r>
              <a:rPr lang="en-GB" sz="2400" b="1" dirty="0" smtClean="0">
                <a:solidFill>
                  <a:srgbClr val="C00000"/>
                </a:solidFill>
              </a:rPr>
              <a:t> (Chapters 14 – 24)</a:t>
            </a:r>
            <a:endParaRPr lang="en-GB" sz="2400" b="1" dirty="0"/>
          </a:p>
        </p:txBody>
      </p:sp>
      <p:sp>
        <p:nvSpPr>
          <p:cNvPr id="28" name="TextBox 27"/>
          <p:cNvSpPr txBox="1"/>
          <p:nvPr/>
        </p:nvSpPr>
        <p:spPr>
          <a:xfrm>
            <a:off x="467544" y="1052736"/>
            <a:ext cx="5616624" cy="400110"/>
          </a:xfrm>
          <a:prstGeom prst="rect">
            <a:avLst/>
          </a:prstGeom>
          <a:noFill/>
        </p:spPr>
        <p:txBody>
          <a:bodyPr wrap="square" rtlCol="0">
            <a:spAutoFit/>
          </a:bodyPr>
          <a:lstStyle/>
          <a:p>
            <a:r>
              <a:rPr lang="en-GB" sz="2000" dirty="0" smtClean="0"/>
              <a:t>Those leading the change need to give attention to:</a:t>
            </a:r>
          </a:p>
        </p:txBody>
      </p:sp>
      <p:sp>
        <p:nvSpPr>
          <p:cNvPr id="29" name="TextBox 28"/>
          <p:cNvSpPr txBox="1"/>
          <p:nvPr/>
        </p:nvSpPr>
        <p:spPr>
          <a:xfrm>
            <a:off x="467544" y="1628800"/>
            <a:ext cx="5688632" cy="400110"/>
          </a:xfrm>
          <a:prstGeom prst="rect">
            <a:avLst/>
          </a:prstGeom>
          <a:noFill/>
        </p:spPr>
        <p:txBody>
          <a:bodyPr wrap="square" rtlCol="0">
            <a:spAutoFit/>
          </a:bodyPr>
          <a:lstStyle/>
          <a:p>
            <a:pPr marL="342900" indent="-342900">
              <a:buFont typeface="+mj-lt"/>
              <a:buAutoNum type="arabicPeriod"/>
            </a:pPr>
            <a:r>
              <a:rPr lang="en-GB" sz="2000" dirty="0" smtClean="0"/>
              <a:t>The overall change strategy</a:t>
            </a:r>
            <a:endParaRPr lang="en-GB" sz="2000" dirty="0"/>
          </a:p>
        </p:txBody>
      </p:sp>
      <p:sp>
        <p:nvSpPr>
          <p:cNvPr id="30" name="TextBox 29"/>
          <p:cNvSpPr txBox="1"/>
          <p:nvPr/>
        </p:nvSpPr>
        <p:spPr>
          <a:xfrm>
            <a:off x="467544" y="2060848"/>
            <a:ext cx="5616624" cy="400110"/>
          </a:xfrm>
          <a:prstGeom prst="rect">
            <a:avLst/>
          </a:prstGeom>
          <a:noFill/>
        </p:spPr>
        <p:txBody>
          <a:bodyPr wrap="square" rtlCol="0">
            <a:spAutoFit/>
          </a:bodyPr>
          <a:lstStyle/>
          <a:p>
            <a:pPr marL="342900" indent="-342900">
              <a:buFont typeface="+mj-lt"/>
              <a:buAutoNum type="arabicPeriod" startAt="2"/>
            </a:pPr>
            <a:r>
              <a:rPr lang="en-GB" sz="2000" dirty="0" smtClean="0"/>
              <a:t>The type and sequence of interventions</a:t>
            </a:r>
            <a:endParaRPr lang="en-GB" sz="2000" dirty="0"/>
          </a:p>
        </p:txBody>
      </p:sp>
      <p:sp>
        <p:nvSpPr>
          <p:cNvPr id="31" name="TextBox 30"/>
          <p:cNvSpPr txBox="1"/>
          <p:nvPr/>
        </p:nvSpPr>
        <p:spPr>
          <a:xfrm>
            <a:off x="467544" y="2492896"/>
            <a:ext cx="5472608" cy="400110"/>
          </a:xfrm>
          <a:prstGeom prst="rect">
            <a:avLst/>
          </a:prstGeom>
          <a:noFill/>
        </p:spPr>
        <p:txBody>
          <a:bodyPr wrap="square" rtlCol="0">
            <a:spAutoFit/>
          </a:bodyPr>
          <a:lstStyle/>
          <a:p>
            <a:pPr marL="342900" indent="-342900">
              <a:buFont typeface="+mj-lt"/>
              <a:buAutoNum type="arabicPeriod" startAt="3"/>
            </a:pPr>
            <a:r>
              <a:rPr lang="en-GB" sz="2000" dirty="0" smtClean="0"/>
              <a:t>The many details that have to be managed</a:t>
            </a:r>
            <a:endParaRPr lang="en-GB" sz="2000" dirty="0"/>
          </a:p>
        </p:txBody>
      </p:sp>
      <p:sp>
        <p:nvSpPr>
          <p:cNvPr id="32" name="TextBox 31"/>
          <p:cNvSpPr txBox="1"/>
          <p:nvPr/>
        </p:nvSpPr>
        <p:spPr>
          <a:xfrm>
            <a:off x="899592" y="2852936"/>
            <a:ext cx="4824536" cy="369332"/>
          </a:xfrm>
          <a:prstGeom prst="rect">
            <a:avLst/>
          </a:prstGeom>
          <a:noFill/>
        </p:spPr>
        <p:txBody>
          <a:bodyPr wrap="square" rtlCol="0">
            <a:spAutoFit/>
          </a:bodyPr>
          <a:lstStyle/>
          <a:p>
            <a:pPr>
              <a:buFont typeface="Arial" pitchFamily="34" charset="0"/>
              <a:buChar char="•"/>
            </a:pPr>
            <a:r>
              <a:rPr lang="en-GB" dirty="0" smtClean="0"/>
              <a:t>  when the end state can be specified</a:t>
            </a:r>
            <a:endParaRPr lang="en-GB" dirty="0"/>
          </a:p>
        </p:txBody>
      </p:sp>
      <p:sp>
        <p:nvSpPr>
          <p:cNvPr id="33" name="TextBox 32"/>
          <p:cNvSpPr txBox="1"/>
          <p:nvPr/>
        </p:nvSpPr>
        <p:spPr>
          <a:xfrm>
            <a:off x="899592" y="3140968"/>
            <a:ext cx="4248472" cy="369332"/>
          </a:xfrm>
          <a:prstGeom prst="rect">
            <a:avLst/>
          </a:prstGeom>
          <a:noFill/>
        </p:spPr>
        <p:txBody>
          <a:bodyPr wrap="square" rtlCol="0">
            <a:spAutoFit/>
          </a:bodyPr>
          <a:lstStyle/>
          <a:p>
            <a:pPr>
              <a:buFont typeface="Arial" pitchFamily="34" charset="0"/>
              <a:buChar char="•"/>
            </a:pPr>
            <a:r>
              <a:rPr lang="en-GB" dirty="0" smtClean="0"/>
              <a:t>  when the end state cannot be specified</a:t>
            </a:r>
            <a:endParaRPr lang="en-GB" dirty="0"/>
          </a:p>
        </p:txBody>
      </p:sp>
      <p:sp>
        <p:nvSpPr>
          <p:cNvPr id="34" name="TextBox 33"/>
          <p:cNvSpPr txBox="1"/>
          <p:nvPr/>
        </p:nvSpPr>
        <p:spPr>
          <a:xfrm>
            <a:off x="539552" y="3573016"/>
            <a:ext cx="4896544" cy="400110"/>
          </a:xfrm>
          <a:prstGeom prst="rect">
            <a:avLst/>
          </a:prstGeom>
          <a:noFill/>
        </p:spPr>
        <p:txBody>
          <a:bodyPr wrap="square" rtlCol="0">
            <a:spAutoFit/>
          </a:bodyPr>
          <a:lstStyle/>
          <a:p>
            <a:pPr marL="342900" lvl="0" indent="-342900">
              <a:buFont typeface="+mj-lt"/>
              <a:buAutoNum type="arabicPeriod" startAt="4"/>
            </a:pPr>
            <a:r>
              <a:rPr lang="en-GB" sz="2000" dirty="0" smtClean="0"/>
              <a:t>The people issues</a:t>
            </a:r>
            <a:endParaRPr lang="en-GB" sz="2000" dirty="0"/>
          </a:p>
        </p:txBody>
      </p:sp>
      <p:sp>
        <p:nvSpPr>
          <p:cNvPr id="35" name="TextBox 34"/>
          <p:cNvSpPr txBox="1"/>
          <p:nvPr/>
        </p:nvSpPr>
        <p:spPr>
          <a:xfrm>
            <a:off x="539552" y="4005064"/>
            <a:ext cx="2880320" cy="1015663"/>
          </a:xfrm>
          <a:prstGeom prst="rect">
            <a:avLst/>
          </a:prstGeom>
          <a:noFill/>
        </p:spPr>
        <p:txBody>
          <a:bodyPr wrap="square" rtlCol="0">
            <a:spAutoFit/>
          </a:bodyPr>
          <a:lstStyle/>
          <a:p>
            <a:pPr marL="342900" lvl="0" indent="-342900">
              <a:buFont typeface="+mj-lt"/>
              <a:buAutoNum type="arabicPeriod" startAt="5"/>
            </a:pPr>
            <a:r>
              <a:rPr lang="en-GB" sz="2000" dirty="0" smtClean="0"/>
              <a:t>The long term implications of planning decisions</a:t>
            </a:r>
          </a:p>
        </p:txBody>
      </p:sp>
      <p:pic>
        <p:nvPicPr>
          <p:cNvPr id="14338" name="Picture 2" descr="http://macmillan.captureweb.co.uk/assets/thumbnails/428/3/192c697af75af112b9d5ad154014839e.jpg"/>
          <p:cNvPicPr>
            <a:picLocks noChangeAspect="1" noChangeArrowheads="1"/>
          </p:cNvPicPr>
          <p:nvPr>
            <p:custDataLst>
              <p:tags r:id="rId2"/>
            </p:custDataLst>
          </p:nvPr>
        </p:nvPicPr>
        <p:blipFill>
          <a:blip r:embed="rId6" cstate="print"/>
          <a:srcRect/>
          <a:stretch>
            <a:fillRect/>
          </a:stretch>
        </p:blipFill>
        <p:spPr bwMode="auto">
          <a:xfrm>
            <a:off x="3131840" y="3573016"/>
            <a:ext cx="2916324" cy="1944216"/>
          </a:xfrm>
          <a:prstGeom prst="rect">
            <a:avLst/>
          </a:prstGeom>
          <a:ln>
            <a:noFill/>
          </a:ln>
          <a:effectLst>
            <a:outerShdw blurRad="292100" dist="139700" dir="2700000" algn="tl" rotWithShape="0">
              <a:srgbClr val="333333">
                <a:alpha val="65000"/>
              </a:srgbClr>
            </a:outerShdw>
          </a:effectLst>
        </p:spPr>
      </p:pic>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39" name="Group 2"/>
          <p:cNvGrpSpPr>
            <a:grpSpLocks/>
          </p:cNvGrpSpPr>
          <p:nvPr>
            <p:custDataLst>
              <p:tags r:id="rId3"/>
            </p:custDataLst>
          </p:nvPr>
        </p:nvGrpSpPr>
        <p:grpSpPr bwMode="auto">
          <a:xfrm>
            <a:off x="6516216" y="2420888"/>
            <a:ext cx="2088232" cy="3888432"/>
            <a:chOff x="1672" y="6838"/>
            <a:chExt cx="3629" cy="8363"/>
          </a:xfrm>
          <a:solidFill>
            <a:schemeClr val="bg2"/>
          </a:solidFill>
        </p:grpSpPr>
        <p:grpSp>
          <p:nvGrpSpPr>
            <p:cNvPr id="40" name="Group 3"/>
            <p:cNvGrpSpPr>
              <a:grpSpLocks/>
            </p:cNvGrpSpPr>
            <p:nvPr/>
          </p:nvGrpSpPr>
          <p:grpSpPr bwMode="auto">
            <a:xfrm>
              <a:off x="4261" y="6916"/>
              <a:ext cx="1040" cy="8285"/>
              <a:chOff x="4261" y="6916"/>
              <a:chExt cx="1040" cy="8285"/>
            </a:xfrm>
            <a:grpFill/>
          </p:grpSpPr>
          <p:sp>
            <p:nvSpPr>
              <p:cNvPr id="60" name="AutoShape 4"/>
              <p:cNvSpPr>
                <a:spLocks noChangeArrowheads="1"/>
              </p:cNvSpPr>
              <p:nvPr/>
            </p:nvSpPr>
            <p:spPr bwMode="auto">
              <a:xfrm rot="5400000">
                <a:off x="591" y="10586"/>
                <a:ext cx="8285" cy="946"/>
              </a:xfrm>
              <a:prstGeom prst="chevron">
                <a:avLst>
                  <a:gd name="adj" fmla="val 49142"/>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 name="Text Box 5"/>
              <p:cNvSpPr txBox="1">
                <a:spLocks noChangeArrowheads="1"/>
              </p:cNvSpPr>
              <p:nvPr/>
            </p:nvSpPr>
            <p:spPr bwMode="auto">
              <a:xfrm>
                <a:off x="4629" y="8312"/>
                <a:ext cx="672" cy="62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Leading and managing the people issues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1" name="Group 6"/>
            <p:cNvGrpSpPr>
              <a:grpSpLocks/>
            </p:cNvGrpSpPr>
            <p:nvPr/>
          </p:nvGrpSpPr>
          <p:grpSpPr bwMode="auto">
            <a:xfrm>
              <a:off x="1672" y="6838"/>
              <a:ext cx="3062" cy="8251"/>
              <a:chOff x="1672" y="5437"/>
              <a:chExt cx="3062" cy="8251"/>
            </a:xfrm>
            <a:grpFill/>
          </p:grpSpPr>
          <p:grpSp>
            <p:nvGrpSpPr>
              <p:cNvPr id="42" name="Group 7"/>
              <p:cNvGrpSpPr>
                <a:grpSpLocks/>
              </p:cNvGrpSpPr>
              <p:nvPr/>
            </p:nvGrpSpPr>
            <p:grpSpPr bwMode="auto">
              <a:xfrm>
                <a:off x="1672" y="5437"/>
                <a:ext cx="946" cy="8251"/>
                <a:chOff x="1244" y="2090"/>
                <a:chExt cx="946" cy="6656"/>
              </a:xfrm>
              <a:grpFill/>
            </p:grpSpPr>
            <p:sp>
              <p:nvSpPr>
                <p:cNvPr id="58" name="AutoShape 8"/>
                <p:cNvSpPr>
                  <a:spLocks noChangeArrowheads="1"/>
                </p:cNvSpPr>
                <p:nvPr/>
              </p:nvSpPr>
              <p:spPr bwMode="auto">
                <a:xfrm rot="5400000">
                  <a:off x="-1611" y="4945"/>
                  <a:ext cx="6656" cy="946"/>
                </a:xfrm>
                <a:prstGeom prst="chevron">
                  <a:avLst>
                    <a:gd name="adj" fmla="val 39479"/>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9" name="Text Box 9"/>
                <p:cNvSpPr txBox="1">
                  <a:spLocks noChangeArrowheads="1"/>
                </p:cNvSpPr>
                <p:nvPr/>
              </p:nvSpPr>
              <p:spPr bwMode="auto">
                <a:xfrm>
                  <a:off x="1366" y="4286"/>
                  <a:ext cx="672" cy="1830"/>
                </a:xfrm>
                <a:prstGeom prst="rect">
                  <a:avLst/>
                </a:prstGeom>
                <a:grp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 Learning</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3" name="Group 10"/>
              <p:cNvGrpSpPr>
                <a:grpSpLocks/>
              </p:cNvGrpSpPr>
              <p:nvPr/>
            </p:nvGrpSpPr>
            <p:grpSpPr bwMode="auto">
              <a:xfrm>
                <a:off x="2239" y="5515"/>
                <a:ext cx="2495" cy="1793"/>
                <a:chOff x="5483" y="3691"/>
                <a:chExt cx="2495" cy="1446"/>
              </a:xfrm>
              <a:grpFill/>
            </p:grpSpPr>
            <p:sp>
              <p:nvSpPr>
                <p:cNvPr id="56" name="AutoShape 11"/>
                <p:cNvSpPr>
                  <a:spLocks noChangeArrowheads="1"/>
                </p:cNvSpPr>
                <p:nvPr/>
              </p:nvSpPr>
              <p:spPr bwMode="auto">
                <a:xfrm rot="5400000">
                  <a:off x="5990" y="3304"/>
                  <a:ext cx="1446" cy="2220"/>
                </a:xfrm>
                <a:prstGeom prst="chevron">
                  <a:avLst>
                    <a:gd name="adj" fmla="val 10398"/>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7" name="Text Box 12"/>
                <p:cNvSpPr txBox="1">
                  <a:spLocks noChangeArrowheads="1"/>
                </p:cNvSpPr>
                <p:nvPr/>
              </p:nvSpPr>
              <p:spPr bwMode="auto">
                <a:xfrm>
                  <a:off x="5483" y="3878"/>
                  <a:ext cx="2495" cy="1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Recognition and </a:t>
                  </a:r>
                </a:p>
                <a:p>
                  <a:pPr marL="0" marR="0" lvl="0" indent="0" algn="ctr" defTabSz="914400" rtl="0" eaLnBrk="1" fontAlgn="base" latinLnBrk="0" hangingPunct="1">
                    <a:lnSpc>
                      <a:spcPct val="100000"/>
                    </a:lnSpc>
                    <a:spcBef>
                      <a:spcPct val="0"/>
                    </a:spcBef>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starting the process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4" name="Group 13"/>
              <p:cNvGrpSpPr>
                <a:grpSpLocks/>
              </p:cNvGrpSpPr>
              <p:nvPr/>
            </p:nvGrpSpPr>
            <p:grpSpPr bwMode="auto">
              <a:xfrm>
                <a:off x="2352" y="10376"/>
                <a:ext cx="2381" cy="1645"/>
                <a:chOff x="5596" y="7612"/>
                <a:chExt cx="2381" cy="1327"/>
              </a:xfrm>
              <a:grpFill/>
            </p:grpSpPr>
            <p:sp>
              <p:nvSpPr>
                <p:cNvPr id="54" name="AutoShape 14"/>
                <p:cNvSpPr>
                  <a:spLocks noChangeArrowheads="1"/>
                </p:cNvSpPr>
                <p:nvPr/>
              </p:nvSpPr>
              <p:spPr bwMode="auto">
                <a:xfrm rot="5400000">
                  <a:off x="6056" y="7173"/>
                  <a:ext cx="1327" cy="2206"/>
                </a:xfrm>
                <a:prstGeom prst="chevron">
                  <a:avLst>
                    <a:gd name="adj" fmla="val 12551"/>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 Box 15"/>
                <p:cNvSpPr txBox="1">
                  <a:spLocks noChangeArrowheads="1"/>
                </p:cNvSpPr>
                <p:nvPr/>
              </p:nvSpPr>
              <p:spPr bwMode="auto">
                <a:xfrm>
                  <a:off x="5596" y="7798"/>
                  <a:ext cx="2381" cy="7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Implementation and reviewing progress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5" name="Group 16"/>
              <p:cNvGrpSpPr>
                <a:grpSpLocks/>
              </p:cNvGrpSpPr>
              <p:nvPr/>
            </p:nvGrpSpPr>
            <p:grpSpPr bwMode="auto">
              <a:xfrm>
                <a:off x="2353" y="11966"/>
                <a:ext cx="2268" cy="1602"/>
                <a:chOff x="3705" y="11122"/>
                <a:chExt cx="2328" cy="2182"/>
              </a:xfrm>
              <a:grpFill/>
            </p:grpSpPr>
            <p:sp>
              <p:nvSpPr>
                <p:cNvPr id="52" name="AutoShape 17"/>
                <p:cNvSpPr>
                  <a:spLocks noChangeArrowheads="1"/>
                </p:cNvSpPr>
                <p:nvPr/>
              </p:nvSpPr>
              <p:spPr bwMode="auto">
                <a:xfrm rot="5400000">
                  <a:off x="3754" y="11080"/>
                  <a:ext cx="2182" cy="2265"/>
                </a:xfrm>
                <a:prstGeom prst="chevron">
                  <a:avLst>
                    <a:gd name="adj" fmla="val 136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3" name="Text Box 18"/>
                <p:cNvSpPr txBox="1">
                  <a:spLocks noChangeArrowheads="1"/>
                </p:cNvSpPr>
                <p:nvPr/>
              </p:nvSpPr>
              <p:spPr bwMode="auto">
                <a:xfrm>
                  <a:off x="3705" y="11732"/>
                  <a:ext cx="2328" cy="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Sustaining the change</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19"/>
              <p:cNvGrpSpPr>
                <a:grpSpLocks/>
              </p:cNvGrpSpPr>
              <p:nvPr/>
            </p:nvGrpSpPr>
            <p:grpSpPr bwMode="auto">
              <a:xfrm>
                <a:off x="2373" y="7308"/>
                <a:ext cx="2206" cy="1716"/>
                <a:chOff x="1674" y="1129"/>
                <a:chExt cx="2250" cy="2924"/>
              </a:xfrm>
              <a:grpFill/>
            </p:grpSpPr>
            <p:sp>
              <p:nvSpPr>
                <p:cNvPr id="50" name="AutoShape 20"/>
                <p:cNvSpPr>
                  <a:spLocks noChangeArrowheads="1"/>
                </p:cNvSpPr>
                <p:nvPr/>
              </p:nvSpPr>
              <p:spPr bwMode="auto">
                <a:xfrm rot="5400000">
                  <a:off x="1337" y="1466"/>
                  <a:ext cx="2924" cy="2250"/>
                </a:xfrm>
                <a:prstGeom prst="chevron">
                  <a:avLst>
                    <a:gd name="adj" fmla="val 13916"/>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Text Box 21"/>
                <p:cNvSpPr txBox="1">
                  <a:spLocks noChangeArrowheads="1"/>
                </p:cNvSpPr>
                <p:nvPr/>
              </p:nvSpPr>
              <p:spPr bwMode="auto">
                <a:xfrm>
                  <a:off x="1760" y="1999"/>
                  <a:ext cx="2084" cy="1159"/>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Arial" pitchFamily="34" charset="0"/>
                      <a:cs typeface="Arial" pitchFamily="34" charset="0"/>
                    </a:rPr>
                    <a:t>Diagnosis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7" name="Group 22"/>
              <p:cNvGrpSpPr>
                <a:grpSpLocks/>
              </p:cNvGrpSpPr>
              <p:nvPr/>
            </p:nvGrpSpPr>
            <p:grpSpPr bwMode="auto">
              <a:xfrm>
                <a:off x="2373" y="8974"/>
                <a:ext cx="2206" cy="1443"/>
                <a:chOff x="3552" y="6481"/>
                <a:chExt cx="2206" cy="1164"/>
              </a:xfrm>
              <a:grpFill/>
            </p:grpSpPr>
            <p:sp>
              <p:nvSpPr>
                <p:cNvPr id="48" name="AutoShape 23"/>
                <p:cNvSpPr>
                  <a:spLocks noChangeArrowheads="1"/>
                </p:cNvSpPr>
                <p:nvPr/>
              </p:nvSpPr>
              <p:spPr bwMode="auto">
                <a:xfrm rot="5400000">
                  <a:off x="4073" y="5960"/>
                  <a:ext cx="1164" cy="2206"/>
                </a:xfrm>
                <a:prstGeom prst="chevron">
                  <a:avLst>
                    <a:gd name="adj" fmla="val 1417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Text Box 24"/>
                <p:cNvSpPr txBox="1">
                  <a:spLocks noChangeArrowheads="1"/>
                </p:cNvSpPr>
                <p:nvPr/>
              </p:nvSpPr>
              <p:spPr bwMode="auto">
                <a:xfrm>
                  <a:off x="3821" y="6804"/>
                  <a:ext cx="1619" cy="434"/>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b="1" i="0" u="none" strike="noStrike" cap="none" normalizeH="0" baseline="0" dirty="0" smtClean="0">
                      <a:ln>
                        <a:noFill/>
                      </a:ln>
                      <a:solidFill>
                        <a:schemeClr val="tx1"/>
                      </a:solidFill>
                      <a:effectLst/>
                      <a:latin typeface="Arial" pitchFamily="34" charset="0"/>
                      <a:cs typeface="Arial" pitchFamily="34" charset="0"/>
                    </a:rPr>
                    <a:t>Planning</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grpSp>
        </p:grpSp>
      </p:grpSp>
      <p:sp>
        <p:nvSpPr>
          <p:cNvPr id="62" name="Rectangle 61"/>
          <p:cNvSpPr/>
          <p:nvPr/>
        </p:nvSpPr>
        <p:spPr>
          <a:xfrm>
            <a:off x="5436096" y="5373216"/>
            <a:ext cx="599844" cy="184666"/>
          </a:xfrm>
          <a:prstGeom prst="rect">
            <a:avLst/>
          </a:prstGeom>
        </p:spPr>
        <p:txBody>
          <a:bodyPr wrap="none">
            <a:spAutoFit/>
          </a:bodyPr>
          <a:lstStyle/>
          <a:p>
            <a:r>
              <a:rPr lang="en-GB" sz="600" dirty="0" smtClean="0"/>
              <a:t>© </a:t>
            </a:r>
            <a:r>
              <a:rPr lang="en-GB" sz="600" dirty="0" err="1" smtClean="0"/>
              <a:t>Thinkstock</a:t>
            </a:r>
            <a:endParaRPr lang="en-GB" sz="600" dirty="0"/>
          </a:p>
        </p:txBody>
      </p:sp>
      <p:sp>
        <p:nvSpPr>
          <p:cNvPr id="63" name="Footer Placeholder 1"/>
          <p:cNvSpPr>
            <a:spLocks noGrp="1"/>
          </p:cNvSpPr>
          <p:nvPr>
            <p:ph type="ftr" sz="quarter" idx="11"/>
          </p:nvPr>
        </p:nvSpPr>
        <p:spPr>
          <a:xfrm>
            <a:off x="899592" y="6356350"/>
            <a:ext cx="6984776" cy="365125"/>
          </a:xfrm>
        </p:spPr>
        <p:txBody>
          <a:bodyPr/>
          <a:lstStyle/>
          <a:p>
            <a:pPr algn="l"/>
            <a:r>
              <a:rPr lang="en-GB" dirty="0" smtClean="0"/>
              <a:t>© John Hayes (2014),  </a:t>
            </a:r>
            <a:r>
              <a:rPr lang="en-GB" i="1" dirty="0" smtClean="0"/>
              <a:t>The Theory and Practice of Change Management</a:t>
            </a:r>
            <a:r>
              <a:rPr lang="en-GB" dirty="0" smtClean="0"/>
              <a:t>, 4th ed.</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 calcmode="lin" valueType="num">
                                      <p:cBhvr additive="base">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 calcmode="lin" valueType="num">
                                      <p:cBhvr additive="base">
                                        <p:cTn id="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 calcmode="lin" valueType="num">
                                      <p:cBhvr additive="base">
                                        <p:cTn id="3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 calcmode="lin" valueType="num">
                                      <p:cBhvr additive="base">
                                        <p:cTn id="4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p:bldP spid="30" grpId="0" build="allAtOnce"/>
      <p:bldP spid="31" grpId="0" build="allAtOnce"/>
      <p:bldP spid="32" grpId="0" build="allAtOnce"/>
      <p:bldP spid="33" grpId="0" build="allAtOnce"/>
      <p:bldP spid="34" grpId="0" build="allAtOnce"/>
      <p:bldP spid="35"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AUDIO_TEMP" val="C:\Users\John\AppData\Local\Temp\articulate\presenter\ae\audio\20131030162226\"/>
  <p:tag name="ARTICULATE_PRESENTER_VERSION" val="6"/>
  <p:tag name="PUBLISH_TITLE" val="Leading change: A process perspective"/>
  <p:tag name="ARTICULATE_PUBLISH_PATH" val="C:\Users\John\Documents\My Articulate Project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C:\Users\John\Documents\My Articulate Projects\Presentation 2_chapter 2_new images\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IMELINE" val="31.47/54.79"/>
  <p:tag name="ELAPSEDTIME" val="91.479"/>
  <p:tag name="ARTICULATE_SLIDE_NAV" val="3"/>
  <p:tag name="ARTICULATE_SLIDE_GUID" val="b0aa512a-5cf3-4bd7-858b-6fe985ce8917"/>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TIMELINE" val="2.50/40.19/110.49"/>
  <p:tag name="ELAPSEDTIME" val="169.947"/>
  <p:tag name="ARTICULATE_SLIDE_NAV" val="4"/>
  <p:tag name="ARTICULATE_SLIDE_GUID" val="6e98132f-833c-4a3a-8787-e7a28b15807a"/>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TIMELINE" val="8.96/14.27/19.57/25.42/31.42/39.91"/>
  <p:tag name="ELAPSEDTIME" val="50.437"/>
  <p:tag name="ARTICULATE_SLIDE_NAV" val="5"/>
  <p:tag name="ARTICULATE_SLIDE_GUID" val="a665f7dc-981f-4624-8ecb-a99391fddc76"/>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TIMELINE" val="6.49/12.30/19.10/25.70/30.59/33.92/37.08"/>
  <p:tag name="ELAPSEDTIME" val="85.442"/>
  <p:tag name="ARTICULATE_SLIDE_NAV" val="2"/>
  <p:tag name="ARTICULATE_SLIDE_GUID" val="befdc677-f743-4cc9-a18c-64378ee28dd1"/>
</p:tagLst>
</file>

<file path=ppt/tags/tag20.xml><?xml version="1.0" encoding="utf-8"?>
<p:tagLst xmlns:a="http://schemas.openxmlformats.org/drawingml/2006/main" xmlns:r="http://schemas.openxmlformats.org/officeDocument/2006/relationships" xmlns:p="http://schemas.openxmlformats.org/presentationml/2006/main">
  <p:tag name="TIMELINE" val="1.55/66.97/91.87/102.17/107.25/123.95/135.03/151.96"/>
  <p:tag name="ELAPSEDTIME" val="166.973"/>
  <p:tag name="ARTICULATE_SLIDE_NAV" val="6"/>
  <p:tag name="ARTICULATE_SLIDE_GUID" val="ab956562-15ea-4ea5-89fc-815e7e1968ef"/>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TIMELINE" val="9.33/13.79/20.57"/>
  <p:tag name="ELAPSEDTIME" val="50.677"/>
  <p:tag name="ARTICULATE_SLIDE_NAV" val="7"/>
  <p:tag name="ARTICULATE_SLIDE_GUID" val="efb703b1-370a-422f-9d2e-114096ee6537"/>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TIMELINE" val="8.08/17.10/27.84"/>
  <p:tag name="ELAPSEDTIME" val="38.656"/>
  <p:tag name="ARTICULATE_SLIDE_NAV" val="8"/>
  <p:tag name="ARTICULATE_SLIDE_GUID" val="335ce559-2422-4f45-8dfe-ab4d68928e06"/>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TIMELINE" val="14.10/20.43/41.02/53.46/91.79/144.63/166.31"/>
  <p:tag name="ELAPSEDTIME" val="189.854"/>
  <p:tag name="ARTICULATE_SLIDE_NAV" val="9"/>
  <p:tag name="ARTICULATE_SLIDE_GUID" val="aa24e1a1-878d-469d-a397-95ff33fb20a4"/>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TIMELINE" val="7.49/14.16/17.46/22.65/29.59"/>
  <p:tag name="ELAPSEDTIME" val="36.151"/>
  <p:tag name="ARTICULATE_SLIDE_NAV" val="10"/>
  <p:tag name="ARTICULATE_SLIDE_GUID" val="1fb925ee-fe50-4dcf-ae29-b7db7288dbc4"/>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6.xml><?xml version="1.0" encoding="utf-8"?>
<p:tagLst xmlns:a="http://schemas.openxmlformats.org/drawingml/2006/main" xmlns:r="http://schemas.openxmlformats.org/officeDocument/2006/relationships" xmlns:p="http://schemas.openxmlformats.org/presentationml/2006/main">
  <p:tag name="TIMELINE" val="9.05/16.43/36.75/42.30/48.16/91.12"/>
  <p:tag name="ELAPSEDTIME" val="161.093"/>
  <p:tag name="ARTICULATE_SLIDE_NAV" val="11"/>
  <p:tag name="ARTICULATE_SLIDE_GUID" val="7291d595-ed54-4010-aedb-e05ef7d5ca2b"/>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TIMELINE" val="8.30/14.38/18.46/24.81"/>
  <p:tag name="ELAPSEDTIME" val="31.89"/>
  <p:tag name="ARTICULATE_SLIDE_NAV" val="12"/>
  <p:tag name="ARTICULATE_SLIDE_GUID" val="a949736c-fcb5-41da-9d16-e955bdd380ce"/>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TIMELINE" val="12.46/19.57/40.13/44.91/67.44/116.96"/>
  <p:tag name="ELAPSEDTIME" val="170.135"/>
  <p:tag name="ARTICULATE_SLIDE_NAV" val="13"/>
  <p:tag name="ARTICULATE_SLIDE_GUID" val="49a721bd-f4f1-4eb4-a5f3-edf83310aaa7"/>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TIMELINE" val="6.83/12.10/17.40/22.18"/>
  <p:tag name="ELAPSEDTIME" val="27.817"/>
  <p:tag name="ARTICULATE_SLIDE_NAV" val="14"/>
  <p:tag name="ARTICULATE_SLIDE_GUID" val="ec882d10-4dbe-4c43-9cc8-4e045f47c628"/>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TIMELINE" val="2.28/18.10/20.96/25.45/30.67/32.61/34.11/36.39/41.99"/>
  <p:tag name="ELAPSEDTIME" val="51.614"/>
  <p:tag name="ARTICULATE_SLIDE_NAV" val="15"/>
  <p:tag name="ARTICULATE_SLIDE_GUID" val="17afa4af-beba-44cc-8e14-46eb587b5d7d"/>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sQD0sPYI_files\slide0001_image001.jpg"/>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TIMELINE" val="10.35/17.51/23.26/30.86/34.22/37.97"/>
  <p:tag name="ELAPSEDTIME" val="43.281"/>
  <p:tag name="ARTICULATE_SLIDE_NAV" val="16"/>
  <p:tag name="ARTICULATE_SLIDE_GUID" val="10770dba-4c9e-42ca-afd2-02c686642fb4"/>
</p:tagLst>
</file>

<file path=ppt/tags/tag5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TIMELINE" val="17.51/20.54/44.60"/>
  <p:tag name="ELAPSEDTIME" val="52.375"/>
  <p:tag name="ARTICULATE_SLIDE_NAV" val="17"/>
  <p:tag name="ARTICULATE_SLIDE_GUID" val="729b2382-e8c1-43e3-9c3a-373193f1726a"/>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TIMELINE" val="15.63/22.84/27.09/66.11"/>
  <p:tag name="ELAPSEDTIME" val="110.364"/>
  <p:tag name="ARTICULATE_SLIDE_NAV" val="18"/>
  <p:tag name="ARTICULATE_SLIDE_GUID" val="c5e26b8a-eff8-4f3e-8a91-265a3cd2fe10"/>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TIMELINE" val="8.30/13.41/19.71/23.06/28.95/34.94"/>
  <p:tag name="ELAPSEDTIME" val="44.77"/>
  <p:tag name="ARTICULATE_SLIDE_GUID" val="2dfe6bff-a49e-4751-be63-b7a171a80151"/>
  <p:tag name="ARTICULATE_SLIDE_NAV" val="19"/>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TIMELINE" val="15.38/23.45/30.86/39.77/54.18"/>
  <p:tag name="ELAPSEDTIME" val="71.39"/>
  <p:tag name="ARTICULATE_SLIDE_NAV" val="20"/>
  <p:tag name="ARTICULATE_SLIDE_GUID" val="ce676788-1765-49b5-af97-3b12342c035e"/>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John\AppData\Local\Temp\articulate\presenter\imgtemp\Bc8VI91b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TIMELINE" val="15.99"/>
  <p:tag name="ELAPSEDTIME" val="42.421"/>
  <p:tag name="ARTICULATE_SLIDE_NAV" val="21"/>
  <p:tag name="ARTICULATE_SLIDE_GUID" val="82f33b86-e0a1-41c3-bb10-cea3401e62ea"/>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2597</Words>
  <Application>Microsoft Office PowerPoint</Application>
  <PresentationFormat>On-screen Show (4:3)</PresentationFormat>
  <Paragraphs>376</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Faisal Aftab</cp:lastModifiedBy>
  <cp:revision>166</cp:revision>
  <dcterms:created xsi:type="dcterms:W3CDTF">2013-04-22T15:04:53Z</dcterms:created>
  <dcterms:modified xsi:type="dcterms:W3CDTF">2017-09-06T16:22:18Z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1D8996A1-0C22-40FA-8E30-E3B0F0CD39B9</vt:lpwstr>
  </property>
  <property fmtid="{D5CDD505-2E9C-101B-9397-08002B2CF9AE}" pid="4" name="ArticulatePath">
    <vt:lpwstr>Presentation 2_chapter 2_new images</vt:lpwstr>
  </property>
  <property fmtid="{D5CDD505-2E9C-101B-9397-08002B2CF9AE}" pid="5" name="ArticulateProjectFull">
    <vt:lpwstr>C:\Users\John\Documents\Books\4th Edition\Articulates_4thEd\Presentation 3_Leading change_old version\Presentation 2_chapter 2_new images.ppta</vt:lpwstr>
  </property>
</Properties>
</file>