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318413" cy="11109325"/>
  <p:notesSz cx="6858000" cy="9144000"/>
  <p:embeddedFontLs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DM Sans" panose="020B0604020202020204" charset="0"/>
      <p:regular r:id="rId16"/>
      <p:bold r:id="rId17"/>
      <p:italic r:id="rId18"/>
      <p:boldItalic r:id="rId19"/>
    </p:embeddedFont>
    <p:embeddedFont>
      <p:font typeface="DM Sans Medium" panose="020B0604020202020204" charset="0"/>
      <p:regular r:id="rId20"/>
      <p:bold r:id="rId21"/>
      <p:italic r:id="rId22"/>
      <p:boldItalic r:id="rId23"/>
    </p:embeddedFont>
    <p:embeddedFont>
      <p:font typeface="Montserrat Medium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3806" y="685800"/>
            <a:ext cx="627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ca4ab59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aca4ab59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b03a48ab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b03a48ab1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40f3a1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40f3a18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140f3a1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140f3a1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14ed10b27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14ed10b27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14ed10a5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14ed10a5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f84f677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f84f677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4ed10a5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14ed10a5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14ed10b27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14ed10b27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85203" y="394999"/>
            <a:ext cx="19539541" cy="10331671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822" y="1429367"/>
            <a:ext cx="16610303" cy="4739979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11663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994" y="6268449"/>
            <a:ext cx="14611959" cy="2248699"/>
          </a:xfrm>
        </p:spPr>
        <p:txBody>
          <a:bodyPr>
            <a:normAutofit/>
          </a:bodyPr>
          <a:lstStyle>
            <a:lvl1pPr marL="0" indent="0" algn="ctr">
              <a:buNone/>
              <a:defRPr sz="3564">
                <a:solidFill>
                  <a:schemeClr val="accent1"/>
                </a:solidFill>
              </a:defRPr>
            </a:lvl1pPr>
            <a:lvl2pPr marL="740618" indent="0" algn="ctr">
              <a:buNone/>
              <a:defRPr sz="3564"/>
            </a:lvl2pPr>
            <a:lvl3pPr marL="1481237" indent="0" algn="ctr">
              <a:buNone/>
              <a:defRPr sz="3564"/>
            </a:lvl3pPr>
            <a:lvl4pPr marL="2221855" indent="0" algn="ctr">
              <a:buNone/>
              <a:defRPr sz="3240"/>
            </a:lvl4pPr>
            <a:lvl5pPr marL="2962473" indent="0" algn="ctr">
              <a:buNone/>
              <a:defRPr sz="3240"/>
            </a:lvl5pPr>
            <a:lvl6pPr marL="3703091" indent="0" algn="ctr">
              <a:buNone/>
              <a:defRPr sz="3240"/>
            </a:lvl6pPr>
            <a:lvl7pPr marL="4443710" indent="0" algn="ctr">
              <a:buNone/>
              <a:defRPr sz="3240"/>
            </a:lvl7pPr>
            <a:lvl8pPr marL="5184328" indent="0" algn="ctr">
              <a:buNone/>
              <a:defRPr sz="3240"/>
            </a:lvl8pPr>
            <a:lvl9pPr marL="5924946" indent="0" algn="ctr">
              <a:buNone/>
              <a:defRPr sz="3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>
            <a:off x="3297510" y="6048410"/>
            <a:ext cx="1371493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912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34535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0365" y="1234369"/>
            <a:ext cx="3873197" cy="87640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4851" y="1234369"/>
            <a:ext cx="12381533" cy="87640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6634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 type="title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9000"/>
              <a:buFont typeface="DM Sans"/>
              <a:buNone/>
              <a:defRPr sz="9000" b="1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84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99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2">
  <p:cSld name="section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24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1" type="blank">
  <p:cSld name="section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94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3">
  <p:cSld name="section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75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sz="9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26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49988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896" y="1901083"/>
            <a:ext cx="16610303" cy="4739979"/>
          </a:xfrm>
        </p:spPr>
        <p:txBody>
          <a:bodyPr anchor="b">
            <a:noAutofit/>
          </a:bodyPr>
          <a:lstStyle>
            <a:lvl1pPr marL="0" algn="ctr" defTabSz="148123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11663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9657" y="6729938"/>
            <a:ext cx="14614019" cy="2209239"/>
          </a:xfrm>
        </p:spPr>
        <p:txBody>
          <a:bodyPr anchor="t">
            <a:normAutofit/>
          </a:bodyPr>
          <a:lstStyle>
            <a:lvl1pPr marL="0" indent="0" algn="ctr">
              <a:buNone/>
              <a:defRPr sz="3564">
                <a:solidFill>
                  <a:schemeClr val="accent1"/>
                </a:solidFill>
              </a:defRPr>
            </a:lvl1pPr>
            <a:lvl2pPr marL="740618" indent="0">
              <a:buNone/>
              <a:defRPr sz="2916">
                <a:solidFill>
                  <a:schemeClr val="tx1">
                    <a:tint val="75000"/>
                  </a:schemeClr>
                </a:solidFill>
              </a:defRPr>
            </a:lvl2pPr>
            <a:lvl3pPr marL="1481237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2221855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9624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703091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444371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518432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92494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>
            <a:off x="3301743" y="6512689"/>
            <a:ext cx="1371493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951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851" y="3332796"/>
            <a:ext cx="7924181" cy="6517471"/>
          </a:xfrm>
        </p:spPr>
        <p:txBody>
          <a:bodyPr/>
          <a:lstStyle>
            <a:lvl1pPr>
              <a:defRPr sz="3564"/>
            </a:lvl1pPr>
            <a:lvl2pPr>
              <a:defRPr sz="3240"/>
            </a:lvl2pPr>
            <a:lvl3pPr>
              <a:defRPr sz="2916"/>
            </a:lvl3pPr>
            <a:lvl4pPr>
              <a:defRPr sz="2592"/>
            </a:lvl4pPr>
            <a:lvl5pPr>
              <a:defRPr sz="2592"/>
            </a:lvl5pPr>
            <a:lvl6pPr>
              <a:defRPr sz="2592"/>
            </a:lvl6pPr>
            <a:lvl7pPr>
              <a:defRPr sz="2592"/>
            </a:lvl7pPr>
            <a:lvl8pPr>
              <a:defRPr sz="2592"/>
            </a:lvl8pPr>
            <a:lvl9pPr>
              <a:defRPr sz="25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45204" y="3332797"/>
            <a:ext cx="7924181" cy="6517471"/>
          </a:xfrm>
        </p:spPr>
        <p:txBody>
          <a:bodyPr/>
          <a:lstStyle>
            <a:lvl1pPr>
              <a:defRPr sz="3564"/>
            </a:lvl1pPr>
            <a:lvl2pPr>
              <a:defRPr sz="3240"/>
            </a:lvl2pPr>
            <a:lvl3pPr>
              <a:defRPr sz="2916"/>
            </a:lvl3pPr>
            <a:lvl4pPr>
              <a:defRPr sz="2592"/>
            </a:lvl4pPr>
            <a:lvl5pPr>
              <a:defRPr sz="2592"/>
            </a:lvl5pPr>
            <a:lvl6pPr>
              <a:defRPr sz="2592"/>
            </a:lvl6pPr>
            <a:lvl7pPr>
              <a:defRPr sz="2592"/>
            </a:lvl7pPr>
            <a:lvl8pPr>
              <a:defRPr sz="2592"/>
            </a:lvl8pPr>
            <a:lvl9pPr>
              <a:defRPr sz="25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6521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851" y="3242262"/>
            <a:ext cx="7924181" cy="125905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888" b="1"/>
            </a:lvl1pPr>
            <a:lvl2pPr marL="740618" indent="0">
              <a:buNone/>
              <a:defRPr sz="3240" b="1"/>
            </a:lvl2pPr>
            <a:lvl3pPr marL="1481237" indent="0">
              <a:buNone/>
              <a:defRPr sz="2916" b="1"/>
            </a:lvl3pPr>
            <a:lvl4pPr marL="2221855" indent="0">
              <a:buNone/>
              <a:defRPr sz="2592" b="1"/>
            </a:lvl4pPr>
            <a:lvl5pPr marL="2962473" indent="0">
              <a:buNone/>
              <a:defRPr sz="2592" b="1"/>
            </a:lvl5pPr>
            <a:lvl6pPr marL="3703091" indent="0">
              <a:buNone/>
              <a:defRPr sz="2592" b="1"/>
            </a:lvl6pPr>
            <a:lvl7pPr marL="4443710" indent="0">
              <a:buNone/>
              <a:defRPr sz="2592" b="1"/>
            </a:lvl7pPr>
            <a:lvl8pPr marL="5184328" indent="0">
              <a:buNone/>
              <a:defRPr sz="2592" b="1"/>
            </a:lvl8pPr>
            <a:lvl9pPr marL="5924946" indent="0">
              <a:buNone/>
              <a:defRPr sz="25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4851" y="4408551"/>
            <a:ext cx="7924181" cy="5480600"/>
          </a:xfrm>
        </p:spPr>
        <p:txBody>
          <a:bodyPr/>
          <a:lstStyle>
            <a:lvl1pPr>
              <a:defRPr sz="3564"/>
            </a:lvl1pPr>
            <a:lvl2pPr>
              <a:defRPr sz="3240"/>
            </a:lvl2pPr>
            <a:lvl3pPr>
              <a:defRPr sz="2916"/>
            </a:lvl3pPr>
            <a:lvl4pPr>
              <a:defRPr sz="2592"/>
            </a:lvl4pPr>
            <a:lvl5pPr>
              <a:defRPr sz="2592"/>
            </a:lvl5pPr>
            <a:lvl6pPr>
              <a:defRPr sz="2592"/>
            </a:lvl6pPr>
            <a:lvl7pPr>
              <a:defRPr sz="2592"/>
            </a:lvl7pPr>
            <a:lvl8pPr>
              <a:defRPr sz="2592"/>
            </a:lvl8pPr>
            <a:lvl9pPr>
              <a:defRPr sz="25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47806" y="3238247"/>
            <a:ext cx="7924181" cy="125905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888" b="1"/>
            </a:lvl1pPr>
            <a:lvl2pPr marL="740618" indent="0">
              <a:buNone/>
              <a:defRPr sz="3240" b="1"/>
            </a:lvl2pPr>
            <a:lvl3pPr marL="1481237" indent="0">
              <a:buNone/>
              <a:defRPr sz="2916" b="1"/>
            </a:lvl3pPr>
            <a:lvl4pPr marL="2221855" indent="0">
              <a:buNone/>
              <a:defRPr sz="2592" b="1"/>
            </a:lvl4pPr>
            <a:lvl5pPr marL="2962473" indent="0">
              <a:buNone/>
              <a:defRPr sz="2592" b="1"/>
            </a:lvl5pPr>
            <a:lvl6pPr marL="3703091" indent="0">
              <a:buNone/>
              <a:defRPr sz="2592" b="1"/>
            </a:lvl6pPr>
            <a:lvl7pPr marL="4443710" indent="0">
              <a:buNone/>
              <a:defRPr sz="2592" b="1"/>
            </a:lvl7pPr>
            <a:lvl8pPr marL="5184328" indent="0">
              <a:buNone/>
              <a:defRPr sz="2592" b="1"/>
            </a:lvl8pPr>
            <a:lvl9pPr marL="5924946" indent="0">
              <a:buNone/>
              <a:defRPr sz="25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47806" y="4405050"/>
            <a:ext cx="7924181" cy="5480600"/>
          </a:xfrm>
        </p:spPr>
        <p:txBody>
          <a:bodyPr/>
          <a:lstStyle>
            <a:lvl1pPr>
              <a:defRPr sz="3564"/>
            </a:lvl1pPr>
            <a:lvl2pPr>
              <a:defRPr sz="3240"/>
            </a:lvl2pPr>
            <a:lvl3pPr>
              <a:defRPr sz="2916"/>
            </a:lvl3pPr>
            <a:lvl4pPr>
              <a:defRPr sz="2592"/>
            </a:lvl4pPr>
            <a:lvl5pPr>
              <a:defRPr sz="2592"/>
            </a:lvl5pPr>
            <a:lvl6pPr>
              <a:defRPr sz="2592"/>
            </a:lvl6pPr>
            <a:lvl7pPr>
              <a:defRPr sz="2592"/>
            </a:lvl7pPr>
            <a:lvl8pPr>
              <a:defRPr sz="2592"/>
            </a:lvl8pPr>
            <a:lvl9pPr>
              <a:defRPr sz="25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38404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87449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20545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51" y="1777492"/>
            <a:ext cx="6552688" cy="281436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836" y="1777492"/>
            <a:ext cx="8686122" cy="7554341"/>
          </a:xfrm>
        </p:spPr>
        <p:txBody>
          <a:bodyPr/>
          <a:lstStyle>
            <a:lvl1pPr>
              <a:defRPr sz="5184"/>
            </a:lvl1pPr>
            <a:lvl2pPr>
              <a:defRPr sz="4536"/>
            </a:lvl2pPr>
            <a:lvl3pPr>
              <a:defRPr sz="3888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4851" y="4591854"/>
            <a:ext cx="6552688" cy="48881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620"/>
              </a:spcBef>
              <a:buNone/>
              <a:defRPr sz="2754"/>
            </a:lvl1pPr>
            <a:lvl2pPr marL="740618" indent="0">
              <a:buNone/>
              <a:defRPr sz="1944"/>
            </a:lvl2pPr>
            <a:lvl3pPr marL="1481237" indent="0">
              <a:buNone/>
              <a:defRPr sz="1620"/>
            </a:lvl3pPr>
            <a:lvl4pPr marL="2221855" indent="0">
              <a:buNone/>
              <a:defRPr sz="1458"/>
            </a:lvl4pPr>
            <a:lvl5pPr marL="2962473" indent="0">
              <a:buNone/>
              <a:defRPr sz="1458"/>
            </a:lvl5pPr>
            <a:lvl6pPr marL="3703091" indent="0">
              <a:buNone/>
              <a:defRPr sz="1458"/>
            </a:lvl6pPr>
            <a:lvl7pPr marL="4443710" indent="0">
              <a:buNone/>
              <a:defRPr sz="1458"/>
            </a:lvl7pPr>
            <a:lvl8pPr marL="5184328" indent="0">
              <a:buNone/>
              <a:defRPr sz="1458"/>
            </a:lvl8pPr>
            <a:lvl9pPr marL="5924946" indent="0">
              <a:buNone/>
              <a:defRPr sz="14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26793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51" y="1777492"/>
            <a:ext cx="6552688" cy="281436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21375" y="1733053"/>
            <a:ext cx="10164286" cy="7776528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4536"/>
            </a:lvl1pPr>
            <a:lvl2pPr marL="740618" indent="0">
              <a:buNone/>
              <a:defRPr sz="4536"/>
            </a:lvl2pPr>
            <a:lvl3pPr marL="1481237" indent="0">
              <a:buNone/>
              <a:defRPr sz="3888"/>
            </a:lvl3pPr>
            <a:lvl4pPr marL="2221855" indent="0">
              <a:buNone/>
              <a:defRPr sz="3240"/>
            </a:lvl4pPr>
            <a:lvl5pPr marL="2962473" indent="0">
              <a:buNone/>
              <a:defRPr sz="3240"/>
            </a:lvl5pPr>
            <a:lvl6pPr marL="3703091" indent="0">
              <a:buNone/>
              <a:defRPr sz="3240"/>
            </a:lvl6pPr>
            <a:lvl7pPr marL="4443710" indent="0">
              <a:buNone/>
              <a:defRPr sz="3240"/>
            </a:lvl7pPr>
            <a:lvl8pPr marL="5184328" indent="0">
              <a:buNone/>
              <a:defRPr sz="3240"/>
            </a:lvl8pPr>
            <a:lvl9pPr marL="5924946" indent="0">
              <a:buNone/>
              <a:defRPr sz="32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4851" y="4591854"/>
            <a:ext cx="6552688" cy="46659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620"/>
              </a:spcBef>
              <a:buNone/>
              <a:defRPr sz="2754"/>
            </a:lvl1pPr>
            <a:lvl2pPr marL="740618" indent="0">
              <a:buNone/>
              <a:defRPr sz="1944"/>
            </a:lvl2pPr>
            <a:lvl3pPr marL="1481237" indent="0">
              <a:buNone/>
              <a:defRPr sz="1620"/>
            </a:lvl3pPr>
            <a:lvl4pPr marL="2221855" indent="0">
              <a:buNone/>
              <a:defRPr sz="1458"/>
            </a:lvl4pPr>
            <a:lvl5pPr marL="2962473" indent="0">
              <a:buNone/>
              <a:defRPr sz="1458"/>
            </a:lvl5pPr>
            <a:lvl6pPr marL="3703091" indent="0">
              <a:buNone/>
              <a:defRPr sz="1458"/>
            </a:lvl6pPr>
            <a:lvl7pPr marL="4443710" indent="0">
              <a:buNone/>
              <a:defRPr sz="1458"/>
            </a:lvl7pPr>
            <a:lvl8pPr marL="5184328" indent="0">
              <a:buNone/>
              <a:defRPr sz="1458"/>
            </a:lvl8pPr>
            <a:lvl9pPr marL="5924946" indent="0">
              <a:buNone/>
              <a:defRPr sz="14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21477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85203" y="394999"/>
            <a:ext cx="19539541" cy="1033167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851" y="987495"/>
            <a:ext cx="16457915" cy="2197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852" y="3332798"/>
            <a:ext cx="16453500" cy="654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4844" y="10082026"/>
            <a:ext cx="3881487" cy="591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44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1399" y="10082026"/>
            <a:ext cx="7862343" cy="591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44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8003" y="10082026"/>
            <a:ext cx="2843473" cy="591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44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922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1481237" rtl="0" eaLnBrk="1" latinLnBrk="0" hangingPunct="1">
        <a:lnSpc>
          <a:spcPct val="90000"/>
        </a:lnSpc>
        <a:spcBef>
          <a:spcPct val="0"/>
        </a:spcBef>
        <a:buNone/>
        <a:defRPr sz="7128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70309" indent="-296247" algn="l" defTabSz="1481237" rtl="0" eaLnBrk="1" latinLnBrk="0" hangingPunct="1">
        <a:lnSpc>
          <a:spcPct val="90000"/>
        </a:lnSpc>
        <a:spcBef>
          <a:spcPts val="2268"/>
        </a:spcBef>
        <a:buClr>
          <a:schemeClr val="accent1"/>
        </a:buClr>
        <a:buSzPct val="80000"/>
        <a:buFont typeface="Corbel" pitchFamily="34" charset="0"/>
        <a:buChar char="•"/>
        <a:defRPr sz="3564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0618" indent="-296247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324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84989" indent="-296247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2916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29360" indent="-296247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2592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73731" indent="-296247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2592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91840" indent="-370309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2592" kern="1200">
          <a:solidFill>
            <a:schemeClr val="accent1"/>
          </a:solidFill>
          <a:latin typeface="+mn-lt"/>
          <a:ea typeface="+mn-ea"/>
          <a:cs typeface="+mn-cs"/>
        </a:defRPr>
      </a:lvl6pPr>
      <a:lvl7pPr marL="3077810" indent="-370309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2592" kern="1200">
          <a:solidFill>
            <a:schemeClr val="accent1"/>
          </a:solidFill>
          <a:latin typeface="+mn-lt"/>
          <a:ea typeface="+mn-ea"/>
          <a:cs typeface="+mn-cs"/>
        </a:defRPr>
      </a:lvl7pPr>
      <a:lvl8pPr marL="3563780" indent="-370309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2592" kern="1200">
          <a:solidFill>
            <a:schemeClr val="accent1"/>
          </a:solidFill>
          <a:latin typeface="+mn-lt"/>
          <a:ea typeface="+mn-ea"/>
          <a:cs typeface="+mn-cs"/>
        </a:defRPr>
      </a:lvl8pPr>
      <a:lvl9pPr marL="4049750" indent="-370309" algn="l" defTabSz="1481237" rtl="0" eaLnBrk="1" latinLnBrk="0" hangingPunct="1">
        <a:lnSpc>
          <a:spcPct val="90000"/>
        </a:lnSpc>
        <a:spcBef>
          <a:spcPts val="324"/>
        </a:spcBef>
        <a:spcAft>
          <a:spcPts val="648"/>
        </a:spcAft>
        <a:buClr>
          <a:schemeClr val="accent1"/>
        </a:buClr>
        <a:buSzPct val="80000"/>
        <a:buFont typeface="Corbel" pitchFamily="34" charset="0"/>
        <a:buChar char="•"/>
        <a:defRPr sz="2592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1pPr>
      <a:lvl2pPr marL="740618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2pPr>
      <a:lvl3pPr marL="1481237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3pPr>
      <a:lvl4pPr marL="2221855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4pPr>
      <a:lvl5pPr marL="2962473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5pPr>
      <a:lvl6pPr marL="3703091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6pPr>
      <a:lvl7pPr marL="4443710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7pPr>
      <a:lvl8pPr marL="5184328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8pPr>
      <a:lvl9pPr marL="5924946" algn="l" defTabSz="1481237" rtl="0" eaLnBrk="1" latinLnBrk="0" hangingPunct="1">
        <a:defRPr sz="2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142350" y="3387150"/>
            <a:ext cx="107082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Consideration Campaign</a:t>
            </a:r>
            <a:endParaRPr sz="8400" dirty="0"/>
          </a:p>
        </p:txBody>
      </p:sp>
      <p:sp>
        <p:nvSpPr>
          <p:cNvPr id="48" name="Google Shape;48;p9"/>
          <p:cNvSpPr txBox="1"/>
          <p:nvPr/>
        </p:nvSpPr>
        <p:spPr>
          <a:xfrm>
            <a:off x="12074825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3925" y="1866396"/>
            <a:ext cx="8692138" cy="7654349"/>
          </a:xfrm>
          <a:prstGeom prst="rect">
            <a:avLst/>
          </a:prstGeom>
          <a:noFill/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3879275" y="5433600"/>
            <a:ext cx="135948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  <p:cxnSp>
        <p:nvCxnSpPr>
          <p:cNvPr id="56" name="Google Shape;56;p10"/>
          <p:cNvCxnSpPr/>
          <p:nvPr/>
        </p:nvCxnSpPr>
        <p:spPr>
          <a:xfrm>
            <a:off x="6600419" y="5121311"/>
            <a:ext cx="0" cy="1922700"/>
          </a:xfrm>
          <a:prstGeom prst="straightConnector1">
            <a:avLst/>
          </a:prstGeom>
          <a:noFill/>
          <a:ln w="38100" cap="flat" cmpd="sng">
            <a:solidFill>
              <a:srgbClr val="21A8B0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57" name="Google Shape;57;p10"/>
          <p:cNvSpPr txBox="1"/>
          <p:nvPr/>
        </p:nvSpPr>
        <p:spPr>
          <a:xfrm>
            <a:off x="7092928" y="4729258"/>
            <a:ext cx="63246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Campaign Objective:</a:t>
            </a:r>
            <a:endParaRPr sz="3600" b="1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Consideration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7092928" y="6657083"/>
            <a:ext cx="63246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KPI:</a:t>
            </a:r>
            <a:endParaRPr sz="3600" b="1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Links clicks &amp; landing page views 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59" name="Google Shape;59;p10"/>
          <p:cNvCxnSpPr/>
          <p:nvPr/>
        </p:nvCxnSpPr>
        <p:spPr>
          <a:xfrm>
            <a:off x="6600419" y="3198611"/>
            <a:ext cx="0" cy="1922700"/>
          </a:xfrm>
          <a:prstGeom prst="straightConnector1">
            <a:avLst/>
          </a:prstGeom>
          <a:noFill/>
          <a:ln w="38100" cap="flat" cmpd="sng">
            <a:solidFill>
              <a:srgbClr val="21A8B0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60" name="Google Shape;60;p10"/>
          <p:cNvGrpSpPr/>
          <p:nvPr/>
        </p:nvGrpSpPr>
        <p:grpSpPr>
          <a:xfrm>
            <a:off x="3279975" y="1481575"/>
            <a:ext cx="13758025" cy="2153725"/>
            <a:chOff x="3279975" y="1481575"/>
            <a:chExt cx="13758025" cy="2153725"/>
          </a:xfrm>
          <a:solidFill>
            <a:schemeClr val="tx1"/>
          </a:solidFill>
        </p:grpSpPr>
        <p:sp>
          <p:nvSpPr>
            <p:cNvPr id="61" name="Google Shape;61;p10"/>
            <p:cNvSpPr/>
            <p:nvPr/>
          </p:nvSpPr>
          <p:spPr>
            <a:xfrm>
              <a:off x="4855000" y="1481600"/>
              <a:ext cx="12183000" cy="2153700"/>
            </a:xfrm>
            <a:prstGeom prst="roundRect">
              <a:avLst>
                <a:gd name="adj" fmla="val 1057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3279975" y="1481600"/>
              <a:ext cx="3940800" cy="2153700"/>
            </a:xfrm>
            <a:prstGeom prst="roundRect">
              <a:avLst>
                <a:gd name="adj" fmla="val 1057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6613925" y="1481575"/>
              <a:ext cx="2244900" cy="21537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0"/>
          <p:cNvSpPr txBox="1"/>
          <p:nvPr/>
        </p:nvSpPr>
        <p:spPr>
          <a:xfrm>
            <a:off x="6926450" y="1563050"/>
            <a:ext cx="9943200" cy="19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Increase website traffic by 40,000 in 6 weeks</a:t>
            </a:r>
            <a:endParaRPr sz="4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3780100" y="1503800"/>
            <a:ext cx="23940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Goal</a:t>
            </a:r>
            <a:endParaRPr sz="72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Creative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8888855" y="936686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480" y="1058764"/>
            <a:ext cx="13255451" cy="838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Campaign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Settings</a:t>
            </a:r>
            <a:endParaRPr dirty="0">
              <a:solidFill>
                <a:srgbClr val="FF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8444875" y="481150"/>
            <a:ext cx="10291500" cy="9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Objective: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Increase website traffic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u="sng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Audience: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Women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Age 25-55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Northern Holland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Placement: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Lookalike audience to best customers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Duration: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Nov. 6, 2020- Dec. 15, 2020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499FA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Budget: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$50 daily, with lifetime budget $2824.50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21A8B0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Results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6564850" y="4415900"/>
            <a:ext cx="12053400" cy="690300"/>
          </a:xfrm>
          <a:prstGeom prst="roundRect">
            <a:avLst>
              <a:gd name="adj" fmla="val 50000"/>
            </a:avLst>
          </a:prstGeom>
          <a:solidFill>
            <a:srgbClr val="69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6409866" y="8894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Result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40,350 Link Clicks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2,224,012 Reach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3517525" y="889475"/>
            <a:ext cx="61308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Cost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$2824.50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9370975" y="4504475"/>
            <a:ext cx="6347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ROAS:</a:t>
            </a:r>
            <a:endParaRPr sz="3000"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6564850" y="8371600"/>
            <a:ext cx="12053400" cy="690300"/>
          </a:xfrm>
          <a:prstGeom prst="roundRect">
            <a:avLst>
              <a:gd name="adj" fmla="val 50000"/>
            </a:avLst>
          </a:prstGeom>
          <a:solidFill>
            <a:srgbClr val="21A8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370975" y="8663151"/>
            <a:ext cx="6347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ROI:</a:t>
            </a:r>
            <a:endParaRPr sz="30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613016" y="51926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Revenue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800"/>
              <a:buFont typeface="DM Sans"/>
              <a:buChar char="●"/>
            </a:pPr>
            <a:r>
              <a:rPr lang="en" sz="28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40,350 clicks x 2% (conversion rate)= 807 purchases</a:t>
            </a:r>
            <a:endParaRPr sz="28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807 purchases x $40 avg purchase = </a:t>
            </a:r>
            <a:r>
              <a:rPr lang="en" sz="2800" b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$32,280 revenue</a:t>
            </a:r>
            <a:endParaRPr sz="2800" b="1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.92</a:t>
            </a:r>
            <a:endParaRPr sz="33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3560666" y="5106200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Total Investment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Advertising: $2824.50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Cost: $12,105 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Total Investment: $14,929.50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15744225" y="4735550"/>
            <a:ext cx="42858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Create an A/B test to measure effectiveness of Headline promotion</a:t>
            </a: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0515600" y="2098175"/>
            <a:ext cx="4755300" cy="7425300"/>
          </a:xfrm>
          <a:prstGeom prst="rect">
            <a:avLst/>
          </a:prstGeom>
          <a:noFill/>
          <a:ln w="114300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0570050" y="2134425"/>
            <a:ext cx="4625700" cy="738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14214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6005125" y="2857775"/>
            <a:ext cx="3900900" cy="57585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A/B Test 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456925" y="4991675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1458400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650" y="1933623"/>
            <a:ext cx="9088250" cy="8240801"/>
          </a:xfrm>
          <a:prstGeom prst="rect">
            <a:avLst/>
          </a:prstGeom>
          <a:noFill/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A/B Test Results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11" name="Google Shape;111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825" y="2491325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8118825" y="3252300"/>
            <a:ext cx="11590800" cy="5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achieved goal of obtaining 40,000 website visitors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As determined through A/B testing Free Shipping ad performed better than 10% prompt with a 95% confidence rate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For future campaigns, look to improve ROI by reducing costs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63522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Conclusion </a:t>
            </a:r>
            <a:br>
              <a:rPr lang="en" dirty="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dirty="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&amp; Next Steps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5425" y="8236125"/>
            <a:ext cx="1301403" cy="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548625" y="196220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3258805" y="3850100"/>
            <a:ext cx="78135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8000" dirty="0">
                <a:solidFill>
                  <a:srgbClr val="FF0000"/>
                </a:solidFill>
              </a:rPr>
              <a:t>Thank</a:t>
            </a:r>
            <a:endParaRPr sz="8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0000"/>
                </a:solidFill>
              </a:rPr>
              <a:t>You!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4051425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l="1845" t="1843" r="8564" b="17647"/>
          <a:stretch/>
        </p:blipFill>
        <p:spPr>
          <a:xfrm>
            <a:off x="548625" y="1962200"/>
            <a:ext cx="12351182" cy="73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205</Words>
  <Application>Microsoft Office PowerPoint</Application>
  <PresentationFormat>Custom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Montserrat Medium</vt:lpstr>
      <vt:lpstr>DM Sans</vt:lpstr>
      <vt:lpstr>DM Sans Medium</vt:lpstr>
      <vt:lpstr>Corbel</vt:lpstr>
      <vt:lpstr>Basis</vt:lpstr>
      <vt:lpstr>Consideration Campaign</vt:lpstr>
      <vt:lpstr>PowerPoint Presentation</vt:lpstr>
      <vt:lpstr>Creative Assets</vt:lpstr>
      <vt:lpstr>Campaign Settings</vt:lpstr>
      <vt:lpstr>Results</vt:lpstr>
      <vt:lpstr>A/B Test </vt:lpstr>
      <vt:lpstr>A/B Test Results</vt:lpstr>
      <vt:lpstr>Conclusion  &amp;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Campaign</dc:title>
  <cp:lastModifiedBy>asmat mak</cp:lastModifiedBy>
  <cp:revision>1</cp:revision>
  <dcterms:modified xsi:type="dcterms:W3CDTF">2021-04-12T05:57:36Z</dcterms:modified>
</cp:coreProperties>
</file>