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1109950" cx="20317975"/>
  <p:notesSz cx="6858000" cy="9144000"/>
  <p:embeddedFontLst>
    <p:embeddedFont>
      <p:font typeface="DM Sans Medium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DM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22" Type="http://schemas.openxmlformats.org/officeDocument/2006/relationships/font" Target="fonts/DMSans-bold.fntdata"/><Relationship Id="rId10" Type="http://schemas.openxmlformats.org/officeDocument/2006/relationships/slide" Target="slides/slide6.xml"/><Relationship Id="rId21" Type="http://schemas.openxmlformats.org/officeDocument/2006/relationships/font" Target="fonts/DMSans-regular.fntdata"/><Relationship Id="rId13" Type="http://schemas.openxmlformats.org/officeDocument/2006/relationships/font" Target="fonts/DMSansMedium-regular.fntdata"/><Relationship Id="rId24" Type="http://schemas.openxmlformats.org/officeDocument/2006/relationships/font" Target="fonts/DMSans-boldItalic.fntdata"/><Relationship Id="rId12" Type="http://schemas.openxmlformats.org/officeDocument/2006/relationships/slide" Target="slides/slide8.xml"/><Relationship Id="rId23" Type="http://schemas.openxmlformats.org/officeDocument/2006/relationships/font" Target="fonts/DM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MSansMedium-italic.fntdata"/><Relationship Id="rId14" Type="http://schemas.openxmlformats.org/officeDocument/2006/relationships/font" Target="fonts/DMSansMedium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DMSansMedium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3806" y="685800"/>
            <a:ext cx="627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aca4ab5977_0_0:notes"/>
          <p:cNvSpPr/>
          <p:nvPr>
            <p:ph idx="2" type="sldImg"/>
          </p:nvPr>
        </p:nvSpPr>
        <p:spPr>
          <a:xfrm>
            <a:off x="293806" y="685800"/>
            <a:ext cx="627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aca4ab59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ab03a48ab1_1_18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ab03a48ab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140f3a181_0_42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140f3a18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140f3a181_0_65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140f3a18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14ed10b27_2_52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14ed10b27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14ed10a58_0_44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14ed10a5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14ed10a58_0_53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14ed10a5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14ed10b27_2_123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14ed10b27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626275" y="0"/>
            <a:ext cx="8691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9000"/>
              <a:buFont typeface="DM Sans"/>
              <a:buNone/>
              <a:defRPr b="1" sz="90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75" y="0"/>
            <a:ext cx="116262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9401225"/>
            <a:ext cx="20318100" cy="17088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01000" y="9874825"/>
            <a:ext cx="1301403" cy="8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1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72999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2">
  <p:cSld name="BLANK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0"/>
            <a:ext cx="15792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692600" y="3743250"/>
            <a:ext cx="8521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3">
  <p:cSld name="BLANK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0" y="0"/>
            <a:ext cx="52701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692600" y="3743250"/>
            <a:ext cx="4143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BLANK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/>
          <p:nvPr/>
        </p:nvSpPr>
        <p:spPr>
          <a:xfrm>
            <a:off x="1312825" y="0"/>
            <a:ext cx="190050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1718775" y="3743250"/>
            <a:ext cx="7813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598" y="961253"/>
            <a:ext cx="189327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598" y="2489344"/>
            <a:ext cx="18932700" cy="73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>
            <a:lvl1pPr indent="-482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  <a:defRPr sz="4000">
                <a:solidFill>
                  <a:schemeClr val="dk2"/>
                </a:solidFill>
              </a:defRPr>
            </a:lvl1pPr>
            <a:lvl2pPr indent="-425450" lvl="1" marL="9144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2pPr>
            <a:lvl3pPr indent="-425450" lvl="2" marL="13716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3pPr>
            <a:lvl4pPr indent="-425450" lvl="3" marL="18288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4pPr>
            <a:lvl5pPr indent="-425450" lvl="4" marL="22860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5pPr>
            <a:lvl6pPr indent="-425450" lvl="5" marL="27432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6pPr>
            <a:lvl7pPr indent="-425450" lvl="6" marL="32004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7pPr>
            <a:lvl8pPr indent="-425450" lvl="7" marL="36576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8pPr>
            <a:lvl9pPr indent="-425450" lvl="8" marL="4114800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algn="r">
              <a:buNone/>
              <a:defRPr sz="2200">
                <a:solidFill>
                  <a:schemeClr val="dk2"/>
                </a:solidFill>
              </a:defRPr>
            </a:lvl1pPr>
            <a:lvl2pPr lvl="1" algn="r">
              <a:buNone/>
              <a:defRPr sz="2200">
                <a:solidFill>
                  <a:schemeClr val="dk2"/>
                </a:solidFill>
              </a:defRPr>
            </a:lvl2pPr>
            <a:lvl3pPr lvl="2" algn="r">
              <a:buNone/>
              <a:defRPr sz="2200">
                <a:solidFill>
                  <a:schemeClr val="dk2"/>
                </a:solidFill>
              </a:defRPr>
            </a:lvl3pPr>
            <a:lvl4pPr lvl="3" algn="r">
              <a:buNone/>
              <a:defRPr sz="2200">
                <a:solidFill>
                  <a:schemeClr val="dk2"/>
                </a:solidFill>
              </a:defRPr>
            </a:lvl4pPr>
            <a:lvl5pPr lvl="4" algn="r">
              <a:buNone/>
              <a:defRPr sz="2200">
                <a:solidFill>
                  <a:schemeClr val="dk2"/>
                </a:solidFill>
              </a:defRPr>
            </a:lvl5pPr>
            <a:lvl6pPr lvl="5" algn="r">
              <a:buNone/>
              <a:defRPr sz="2200">
                <a:solidFill>
                  <a:schemeClr val="dk2"/>
                </a:solidFill>
              </a:defRPr>
            </a:lvl6pPr>
            <a:lvl7pPr lvl="6" algn="r">
              <a:buNone/>
              <a:defRPr sz="2200">
                <a:solidFill>
                  <a:schemeClr val="dk2"/>
                </a:solidFill>
              </a:defRPr>
            </a:lvl7pPr>
            <a:lvl8pPr lvl="7" algn="r">
              <a:buNone/>
              <a:defRPr sz="2200">
                <a:solidFill>
                  <a:schemeClr val="dk2"/>
                </a:solidFill>
              </a:defRPr>
            </a:lvl8pPr>
            <a:lvl9pPr lvl="8" algn="r">
              <a:buNone/>
              <a:defRPr sz="2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1626275" y="0"/>
            <a:ext cx="8691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50" y="7843775"/>
            <a:ext cx="2025075" cy="20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/>
              <a:t>Results </a:t>
            </a:r>
            <a:r>
              <a:rPr lang="en" sz="9100">
                <a:solidFill>
                  <a:srgbClr val="21A8B0"/>
                </a:solidFill>
              </a:rPr>
              <a:t>Presentation</a:t>
            </a:r>
            <a:endParaRPr sz="9100"/>
          </a:p>
        </p:txBody>
      </p:sp>
      <p:sp>
        <p:nvSpPr>
          <p:cNvPr id="50" name="Google Shape;50;p9"/>
          <p:cNvSpPr txBox="1"/>
          <p:nvPr/>
        </p:nvSpPr>
        <p:spPr>
          <a:xfrm>
            <a:off x="12074825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4">
            <a:alphaModFix/>
          </a:blip>
          <a:srcRect b="5799" l="16562" r="0" t="10748"/>
          <a:stretch/>
        </p:blipFill>
        <p:spPr>
          <a:xfrm>
            <a:off x="8267225" y="1855350"/>
            <a:ext cx="10308302" cy="739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42112" y="842275"/>
            <a:ext cx="3623400" cy="3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/>
        </p:nvSpPr>
        <p:spPr>
          <a:xfrm>
            <a:off x="3879275" y="5433600"/>
            <a:ext cx="13594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cxnSp>
        <p:nvCxnSpPr>
          <p:cNvPr id="58" name="Google Shape;58;p10"/>
          <p:cNvCxnSpPr/>
          <p:nvPr/>
        </p:nvCxnSpPr>
        <p:spPr>
          <a:xfrm>
            <a:off x="6600419" y="5121311"/>
            <a:ext cx="0" cy="1922700"/>
          </a:xfrm>
          <a:prstGeom prst="straightConnector1">
            <a:avLst/>
          </a:prstGeom>
          <a:noFill/>
          <a:ln cap="flat" cmpd="sng" w="38100">
            <a:solidFill>
              <a:srgbClr val="21A8B0"/>
            </a:solidFill>
            <a:prstDash val="solid"/>
            <a:round/>
            <a:headEnd len="sm" w="sm" type="none"/>
            <a:tailEnd len="sm" w="sm" type="oval"/>
          </a:ln>
        </p:spPr>
      </p:cxnSp>
      <p:sp>
        <p:nvSpPr>
          <p:cNvPr id="59" name="Google Shape;59;p10"/>
          <p:cNvSpPr txBox="1"/>
          <p:nvPr/>
        </p:nvSpPr>
        <p:spPr>
          <a:xfrm>
            <a:off x="7092928" y="4729258"/>
            <a:ext cx="63246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Campaign Objective</a:t>
            </a:r>
            <a:r>
              <a:rPr b="1" lang="en" sz="360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:</a:t>
            </a:r>
            <a:endParaRPr b="1" sz="3600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B336E"/>
                </a:solidFill>
                <a:highlight>
                  <a:srgbClr val="FFFFFF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Traffic</a:t>
            </a:r>
            <a:endParaRPr sz="3600">
              <a:solidFill>
                <a:srgbClr val="3B336E"/>
              </a:solidFill>
              <a:highlight>
                <a:srgbClr val="FFFFFF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60" name="Google Shape;60;p10"/>
          <p:cNvSpPr txBox="1"/>
          <p:nvPr/>
        </p:nvSpPr>
        <p:spPr>
          <a:xfrm>
            <a:off x="7092928" y="6657083"/>
            <a:ext cx="63246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KPI:</a:t>
            </a:r>
            <a:endParaRPr b="1" sz="3600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B336E"/>
                </a:solidFill>
                <a:highlight>
                  <a:srgbClr val="FFFFFF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Link clicks</a:t>
            </a:r>
            <a:endParaRPr sz="3600">
              <a:solidFill>
                <a:srgbClr val="3B336E"/>
              </a:solidFill>
              <a:highlight>
                <a:srgbClr val="FFFFFF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cxnSp>
        <p:nvCxnSpPr>
          <p:cNvPr id="61" name="Google Shape;61;p10"/>
          <p:cNvCxnSpPr/>
          <p:nvPr/>
        </p:nvCxnSpPr>
        <p:spPr>
          <a:xfrm>
            <a:off x="6600419" y="3198611"/>
            <a:ext cx="0" cy="1922700"/>
          </a:xfrm>
          <a:prstGeom prst="straightConnector1">
            <a:avLst/>
          </a:prstGeom>
          <a:noFill/>
          <a:ln cap="flat" cmpd="sng" w="38100">
            <a:solidFill>
              <a:srgbClr val="21A8B0"/>
            </a:solidFill>
            <a:prstDash val="solid"/>
            <a:round/>
            <a:headEnd len="sm" w="sm" type="none"/>
            <a:tailEnd len="sm" w="sm" type="oval"/>
          </a:ln>
        </p:spPr>
      </p:cxnSp>
      <p:grpSp>
        <p:nvGrpSpPr>
          <p:cNvPr id="62" name="Google Shape;62;p10"/>
          <p:cNvGrpSpPr/>
          <p:nvPr/>
        </p:nvGrpSpPr>
        <p:grpSpPr>
          <a:xfrm>
            <a:off x="3279975" y="1481575"/>
            <a:ext cx="13758025" cy="2153725"/>
            <a:chOff x="3279975" y="1481575"/>
            <a:chExt cx="13758025" cy="2153725"/>
          </a:xfrm>
        </p:grpSpPr>
        <p:sp>
          <p:nvSpPr>
            <p:cNvPr id="63" name="Google Shape;63;p10"/>
            <p:cNvSpPr/>
            <p:nvPr/>
          </p:nvSpPr>
          <p:spPr>
            <a:xfrm>
              <a:off x="4855000" y="1481600"/>
              <a:ext cx="12183000" cy="2153700"/>
            </a:xfrm>
            <a:prstGeom prst="roundRect">
              <a:avLst>
                <a:gd fmla="val 10577" name="adj"/>
              </a:avLst>
            </a:prstGeom>
            <a:solidFill>
              <a:srgbClr val="69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3279975" y="1481600"/>
              <a:ext cx="3940800" cy="2153700"/>
            </a:xfrm>
            <a:prstGeom prst="roundRect">
              <a:avLst>
                <a:gd fmla="val 10577" name="adj"/>
              </a:avLst>
            </a:prstGeom>
            <a:solidFill>
              <a:srgbClr val="21A8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6613925" y="1481575"/>
              <a:ext cx="2244900" cy="2153700"/>
            </a:xfrm>
            <a:prstGeom prst="roundRect">
              <a:avLst>
                <a:gd fmla="val 0" name="adj"/>
              </a:avLst>
            </a:prstGeom>
            <a:solidFill>
              <a:srgbClr val="69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0"/>
          <p:cNvSpPr txBox="1"/>
          <p:nvPr/>
        </p:nvSpPr>
        <p:spPr>
          <a:xfrm>
            <a:off x="6926450" y="1563050"/>
            <a:ext cx="99432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Increase sales by 10% by the end of Q1</a:t>
            </a:r>
            <a:endParaRPr sz="4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3780100" y="1503800"/>
            <a:ext cx="23940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Goal</a:t>
            </a:r>
            <a:endParaRPr sz="7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13396000" y="2068413"/>
            <a:ext cx="4755300" cy="7392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692600" y="3743250"/>
            <a:ext cx="8521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Creative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Assets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14229325" y="4991675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7425" y="1536275"/>
            <a:ext cx="8863876" cy="803735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76200">
              <a:srgbClr val="B7B7B7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Campaign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8444875" y="252550"/>
            <a:ext cx="10291500" cy="9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Objective</a:t>
            </a: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Traffic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 u="sng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Audience: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Women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24-55 years old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Interests: cut flowers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Located in Northern Holland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Placement: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Facebook, Instagram, and Audience Network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Duration: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40 days (Nov 6, 2020 - Dec 15, 2020)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499FA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Budget: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$50/day ($2,000 total)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1A8B0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692600" y="3743250"/>
            <a:ext cx="4143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6564850" y="4415900"/>
            <a:ext cx="12053400" cy="690300"/>
          </a:xfrm>
          <a:prstGeom prst="roundRect">
            <a:avLst>
              <a:gd fmla="val 50000" name="adj"/>
            </a:avLst>
          </a:prstGeom>
          <a:solidFill>
            <a:srgbClr val="69BC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6409866" y="88947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Result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40,350 link clicks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1,570 clicks - 10% off ad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38,780 clicks - free shipping ad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3517525" y="889475"/>
            <a:ext cx="61308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Cost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Budget = $2,000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Ad Spend = $2,824.50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9370975" y="4504475"/>
            <a:ext cx="63474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ROAS: 10.96</a:t>
            </a:r>
            <a:endParaRPr b="1" sz="3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564850" y="8371600"/>
            <a:ext cx="12053400" cy="690300"/>
          </a:xfrm>
          <a:prstGeom prst="roundRect">
            <a:avLst>
              <a:gd fmla="val 50000" name="adj"/>
            </a:avLst>
          </a:prstGeom>
          <a:solidFill>
            <a:srgbClr val="21A8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9370975" y="8663151"/>
            <a:ext cx="63474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ROI: 1.15</a:t>
            </a:r>
            <a:endParaRPr b="1"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613016" y="519267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Revenue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2% of visits resulted in a purchase = 775 purchases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$40 = average purchase value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3560666" y="5106200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Total Investment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Advertising: $2,824.50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Cost: $15 per arrangement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Total Investment: $14,449.50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5744225" y="2196880"/>
            <a:ext cx="4285800" cy="1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Free Shipping was a better offer than a 10% discount</a:t>
            </a:r>
            <a:br>
              <a:rPr lang="en" sz="36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3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Cost per Result</a:t>
            </a:r>
            <a:endParaRPr sz="3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2500"/>
              <a:buFont typeface="DM Sans"/>
              <a:buChar char="○"/>
            </a:pPr>
            <a:r>
              <a:rPr lang="en" sz="25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A = $0.48/</a:t>
            </a:r>
            <a:r>
              <a:rPr lang="en" sz="25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link </a:t>
            </a:r>
            <a:r>
              <a:rPr lang="en" sz="25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click</a:t>
            </a:r>
            <a:endParaRPr sz="25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2500"/>
              <a:buFont typeface="DM Sans"/>
              <a:buChar char="○"/>
            </a:pPr>
            <a:r>
              <a:rPr lang="en" sz="25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B = $0.05/link click</a:t>
            </a:r>
            <a:endParaRPr sz="25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0515600" y="2098175"/>
            <a:ext cx="4755300" cy="7425300"/>
          </a:xfrm>
          <a:prstGeom prst="rect">
            <a:avLst/>
          </a:prstGeom>
          <a:noFill/>
          <a:ln cap="flat" cmpd="sng" w="114300">
            <a:solidFill>
              <a:srgbClr val="FFDE00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0570050" y="2134425"/>
            <a:ext cx="4625700" cy="738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6005125" y="2857775"/>
            <a:ext cx="3900900" cy="57585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 txBox="1"/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6456925" y="4991675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1458400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b="18605" l="56926" r="6011" t="13588"/>
          <a:stretch/>
        </p:blipFill>
        <p:spPr>
          <a:xfrm>
            <a:off x="6005125" y="2857775"/>
            <a:ext cx="3900901" cy="59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 b="19968" l="6040" r="56558" t="13824"/>
          <a:stretch/>
        </p:blipFill>
        <p:spPr>
          <a:xfrm>
            <a:off x="10588475" y="2115125"/>
            <a:ext cx="4625699" cy="74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7620550" y="1744700"/>
            <a:ext cx="22980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Version A</a:t>
            </a:r>
            <a:endParaRPr sz="28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1,570 clicks</a:t>
            </a:r>
            <a:endParaRPr sz="28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12593950" y="834225"/>
            <a:ext cx="26769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Version B</a:t>
            </a:r>
            <a:endParaRPr sz="28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38,780 clicks</a:t>
            </a:r>
            <a:endParaRPr sz="28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8118825" y="3252300"/>
            <a:ext cx="11590800" cy="56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Expand ads to Messenger to further optimize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Use Free Shipping as the CTA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Keep A/B testing  to optimize creative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Target other interests 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Target locations outside of North Holland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16" name="Google Shape;116;p15"/>
          <p:cNvSpPr txBox="1"/>
          <p:nvPr>
            <p:ph type="title"/>
          </p:nvPr>
        </p:nvSpPr>
        <p:spPr>
          <a:xfrm>
            <a:off x="692600" y="3743250"/>
            <a:ext cx="6352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Conclusion 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&amp; Next Steps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312825" y="0"/>
            <a:ext cx="190050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9325" y="8493800"/>
            <a:ext cx="1301403" cy="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548625" y="196220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 txBox="1"/>
          <p:nvPr>
            <p:ph type="title"/>
          </p:nvPr>
        </p:nvSpPr>
        <p:spPr>
          <a:xfrm>
            <a:off x="11718775" y="3743250"/>
            <a:ext cx="7813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8000"/>
              <a:t>Thank</a:t>
            </a:r>
            <a:endParaRPr sz="8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You!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4051425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17979" l="0" r="23821" t="0"/>
          <a:stretch/>
        </p:blipFill>
        <p:spPr>
          <a:xfrm>
            <a:off x="548625" y="1962200"/>
            <a:ext cx="10308302" cy="73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