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7" r:id="rId5"/>
    <p:sldId id="257" r:id="rId6"/>
    <p:sldId id="263" r:id="rId7"/>
    <p:sldId id="259" r:id="rId8"/>
    <p:sldId id="264" r:id="rId9"/>
    <p:sldId id="261" r:id="rId10"/>
    <p:sldId id="258" r:id="rId11"/>
    <p:sldId id="260" r:id="rId12"/>
    <p:sldId id="265" r:id="rId13"/>
    <p:sldId id="266" r:id="rId14"/>
    <p:sldId id="276" r:id="rId15"/>
    <p:sldId id="26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5220" autoAdjust="0"/>
  </p:normalViewPr>
  <p:slideViewPr>
    <p:cSldViewPr snapToGrid="0">
      <p:cViewPr varScale="1">
        <p:scale>
          <a:sx n="89" d="100"/>
          <a:sy n="89" d="100"/>
        </p:scale>
        <p:origin x="86" y="182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8-458E-A63C-1BC9D4D0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4"/>
        <c:axId val="94843983"/>
        <c:axId val="94844399"/>
      </c:barChart>
      <c:catAx>
        <c:axId val="9484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844399"/>
        <c:crosses val="autoZero"/>
        <c:auto val="1"/>
        <c:lblAlgn val="ctr"/>
        <c:lblOffset val="100"/>
        <c:noMultiLvlLbl val="0"/>
      </c:catAx>
      <c:valAx>
        <c:axId val="94844399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843983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green gras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US" noProof="0" dirty="0"/>
              <a:t>Pitch deck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</p:spPr>
        <p:txBody>
          <a:bodyPr/>
          <a:lstStyle/>
          <a:p>
            <a:r>
              <a:rPr lang="en-US" dirty="0"/>
              <a:t>Mirjam Nilsson​​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2BE5B953-EF9F-4041-99DD-A612D068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057" y="698523"/>
            <a:ext cx="5715000" cy="469089"/>
          </a:xfrm>
        </p:spPr>
        <p:txBody>
          <a:bodyPr/>
          <a:lstStyle/>
          <a:p>
            <a:r>
              <a:rPr lang="en-US" noProof="0" dirty="0"/>
              <a:t>Market comparison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27B65DB-B329-4F74-8E21-BB9F010D92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1078" y="1853427"/>
            <a:ext cx="1252367" cy="863490"/>
          </a:xfrm>
        </p:spPr>
        <p:txBody>
          <a:bodyPr/>
          <a:lstStyle/>
          <a:p>
            <a:r>
              <a:rPr lang="en-US" dirty="0"/>
              <a:t>$3b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71CDE1A5-3814-4B55-93C4-8A6EA398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883704"/>
            <a:ext cx="2939143" cy="469089"/>
          </a:xfrm>
        </p:spPr>
        <p:txBody>
          <a:bodyPr/>
          <a:lstStyle/>
          <a:p>
            <a:r>
              <a:rPr lang="en-ZA" dirty="0"/>
              <a:t>Opportunity to build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3FA2EF4-DF81-4FEC-82B7-E032CFC41E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253816"/>
            <a:ext cx="2939143" cy="469089"/>
          </a:xfrm>
        </p:spPr>
        <p:txBody>
          <a:bodyPr/>
          <a:lstStyle/>
          <a:p>
            <a:r>
              <a:rPr lang="en-ZA" dirty="0"/>
              <a:t>Addressable market</a:t>
            </a:r>
            <a:r>
              <a:rPr lang="en-US" dirty="0"/>
              <a:t>​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F6CA8238-A816-473B-A76E-0EF3D0936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69646" y="1853426"/>
            <a:ext cx="1252367" cy="863491"/>
          </a:xfrm>
        </p:spPr>
        <p:txBody>
          <a:bodyPr/>
          <a:lstStyle/>
          <a:p>
            <a:r>
              <a:rPr lang="en-US" dirty="0"/>
              <a:t>$2b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E5A46631-16AA-4D6B-9733-48F9BFBDE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6428" y="2883704"/>
            <a:ext cx="2939143" cy="469089"/>
          </a:xfrm>
        </p:spPr>
        <p:txBody>
          <a:bodyPr/>
          <a:lstStyle/>
          <a:p>
            <a:r>
              <a:rPr lang="en-ZA" dirty="0"/>
              <a:t>Freedom to invent</a:t>
            </a:r>
            <a:endParaRPr lang="en-US" dirty="0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100BF894-75A1-44C5-868C-04E7E1B448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6428" y="3253816"/>
            <a:ext cx="2939143" cy="469089"/>
          </a:xfrm>
        </p:spPr>
        <p:txBody>
          <a:bodyPr/>
          <a:lstStyle/>
          <a:p>
            <a:r>
              <a:rPr lang="en-US" dirty="0"/>
              <a:t>Serviceable market​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69309BE5-1D43-41CC-AF4E-0764CB38AF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$1B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E1D1694F-C738-4BCD-9E96-EE9975000D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4657" y="2883704"/>
            <a:ext cx="2939143" cy="469089"/>
          </a:xfrm>
        </p:spPr>
        <p:txBody>
          <a:bodyPr/>
          <a:lstStyle/>
          <a:p>
            <a:r>
              <a:rPr lang="en-ZA" dirty="0"/>
              <a:t>Few competitors</a:t>
            </a:r>
            <a:endParaRPr lang="en-US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7E940100-DD26-429A-A83D-A44DA41E65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14657" y="3253816"/>
            <a:ext cx="2939143" cy="469089"/>
          </a:xfrm>
        </p:spPr>
        <p:txBody>
          <a:bodyPr/>
          <a:lstStyle/>
          <a:p>
            <a:r>
              <a:rPr lang="en-ZA" dirty="0"/>
              <a:t>Obtainable market</a:t>
            </a:r>
            <a:r>
              <a:rPr lang="en-US" dirty="0"/>
              <a:t>​</a:t>
            </a:r>
          </a:p>
        </p:txBody>
      </p:sp>
      <p:pic>
        <p:nvPicPr>
          <p:cNvPr id="23" name="Picture Placeholder 22" descr="A picture containing plant, grass">
            <a:extLst>
              <a:ext uri="{FF2B5EF4-FFF2-40B4-BE49-F238E27FC236}">
                <a16:creationId xmlns:a16="http://schemas.microsoft.com/office/drawing/2014/main" id="{2C4E5530-CABD-4A85-83DA-8368360A3E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34542"/>
            <a:ext cx="12191999" cy="2623457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FDD6906-1C24-4943-96AE-3D921C54A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E994A2C-DB38-4747-8F1D-41BA6092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4B869B9-27B2-49B6-8155-82C866DB1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D9B171E-A37E-4DB5-A2AC-F8C4778D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68" y="2450440"/>
            <a:ext cx="4143432" cy="548711"/>
          </a:xfrm>
        </p:spPr>
        <p:txBody>
          <a:bodyPr/>
          <a:lstStyle/>
          <a:p>
            <a:r>
              <a:rPr lang="en-US" noProof="0" dirty="0"/>
              <a:t>Our competition</a:t>
            </a:r>
            <a:endParaRPr lang="en-US" dirty="0"/>
          </a:p>
        </p:txBody>
      </p:sp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756" y="0"/>
            <a:ext cx="7354243" cy="28624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259B6-9592-490D-9692-23A6DD900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28" y="3365446"/>
            <a:ext cx="4953000" cy="426393"/>
          </a:xfrm>
        </p:spPr>
        <p:txBody>
          <a:bodyPr/>
          <a:lstStyle/>
          <a:p>
            <a:r>
              <a:rPr lang="en-US" dirty="0"/>
              <a:t>contoso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E91D-18E5-4731-B64D-89FA6D338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3744950"/>
            <a:ext cx="4953000" cy="2046251"/>
          </a:xfrm>
        </p:spPr>
        <p:txBody>
          <a:bodyPr/>
          <a:lstStyle/>
          <a:p>
            <a:r>
              <a:rPr lang="en-ZA" dirty="0"/>
              <a:t>Our product is priced below that of other companies on the market</a:t>
            </a:r>
            <a:r>
              <a:rPr lang="en-US" dirty="0"/>
              <a:t>​</a:t>
            </a:r>
          </a:p>
          <a:p>
            <a:endParaRPr lang="en-US" dirty="0"/>
          </a:p>
          <a:p>
            <a:r>
              <a:rPr lang="en-ZA" dirty="0"/>
              <a:t>Design is simple and easy to use, compared to the complex designs of the competitors</a:t>
            </a:r>
            <a:r>
              <a:rPr lang="en-US" dirty="0"/>
              <a:t>​</a:t>
            </a:r>
          </a:p>
          <a:p>
            <a:endParaRPr lang="en-US" dirty="0"/>
          </a:p>
          <a:p>
            <a:r>
              <a:rPr lang="en-ZA" dirty="0"/>
              <a:t>Affordability is the main draw for our consumers to our product</a:t>
            </a:r>
            <a:r>
              <a:rPr lang="en-US" dirty="0"/>
              <a:t>​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07607F-9E24-4250-8615-A5CB61BA54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0800" y="3365446"/>
            <a:ext cx="4953000" cy="426393"/>
          </a:xfrm>
        </p:spPr>
        <p:txBody>
          <a:bodyPr/>
          <a:lstStyle/>
          <a:p>
            <a:r>
              <a:rPr lang="en-US" dirty="0"/>
              <a:t>Competitors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FA3EF-7124-4E69-8D7C-68B2154F6E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0800" y="3744950"/>
            <a:ext cx="4953000" cy="2046251"/>
          </a:xfrm>
        </p:spPr>
        <p:txBody>
          <a:bodyPr/>
          <a:lstStyle/>
          <a:p>
            <a:r>
              <a:rPr lang="en-ZA" dirty="0"/>
              <a:t>Company A</a:t>
            </a:r>
            <a:r>
              <a:rPr lang="en-US" dirty="0"/>
              <a:t>​</a:t>
            </a:r>
            <a:br>
              <a:rPr lang="en-US" dirty="0"/>
            </a:br>
            <a:r>
              <a:rPr lang="en-ZA" dirty="0"/>
              <a:t>Product is more expensive</a:t>
            </a:r>
            <a:r>
              <a:rPr lang="en-US" dirty="0"/>
              <a:t>​</a:t>
            </a:r>
          </a:p>
          <a:p>
            <a:endParaRPr lang="en-US" dirty="0"/>
          </a:p>
          <a:p>
            <a:r>
              <a:rPr lang="en-ZA" dirty="0"/>
              <a:t>Companies B &amp; C </a:t>
            </a:r>
            <a:r>
              <a:rPr lang="en-US" dirty="0"/>
              <a:t>​</a:t>
            </a:r>
            <a:br>
              <a:rPr lang="en-US" dirty="0"/>
            </a:br>
            <a:r>
              <a:rPr lang="en-ZA" dirty="0"/>
              <a:t>Product is expensive and inconvenient to use</a:t>
            </a:r>
            <a:r>
              <a:rPr lang="en-US" dirty="0"/>
              <a:t>​</a:t>
            </a:r>
          </a:p>
          <a:p>
            <a:endParaRPr lang="en-US" dirty="0"/>
          </a:p>
          <a:p>
            <a:r>
              <a:rPr lang="en-ZA" dirty="0"/>
              <a:t>Companies D &amp; E</a:t>
            </a:r>
            <a:r>
              <a:rPr lang="en-US" dirty="0"/>
              <a:t>​</a:t>
            </a:r>
            <a:br>
              <a:rPr lang="en-US" dirty="0"/>
            </a:br>
            <a:r>
              <a:rPr lang="en-ZA" dirty="0"/>
              <a:t>Product is affordable, but inconvenient to use</a:t>
            </a:r>
            <a:endParaRPr lang="en-US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CE5FA933-8959-4B54-AC99-11D104582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359ECB67-53CE-46F0-8F4C-CF75ABD54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4224E8B4-C6BD-4998-8E02-7B2861BB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A47241-52E5-4D60-BFBB-CDEA5AE2B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6095999" cy="2139951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C4CD6F5-95D8-45E8-B793-B1E0D78C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27" y="571145"/>
            <a:ext cx="5355570" cy="438144"/>
          </a:xfrm>
        </p:spPr>
        <p:txBody>
          <a:bodyPr/>
          <a:lstStyle/>
          <a:p>
            <a:r>
              <a:rPr lang="en-US" noProof="0" dirty="0"/>
              <a:t>Competitive layout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7A19CB6-7EA1-4846-BA43-DADCACE603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3262" y="311795"/>
            <a:ext cx="1706966" cy="426393"/>
          </a:xfrm>
        </p:spPr>
        <p:txBody>
          <a:bodyPr/>
          <a:lstStyle/>
          <a:p>
            <a:r>
              <a:rPr lang="en-US" dirty="0"/>
              <a:t>convenient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B8002E-960A-4D35-8AB9-E0DE71A28A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6762" y="1774346"/>
            <a:ext cx="1929792" cy="426393"/>
          </a:xfrm>
        </p:spPr>
        <p:txBody>
          <a:bodyPr anchor="ctr"/>
          <a:lstStyle/>
          <a:p>
            <a:r>
              <a:rPr lang="en-US" dirty="0"/>
              <a:t>contoso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A86C768-908B-4AA6-AFE5-AEA1D9CD1A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83673" y="2261070"/>
            <a:ext cx="913553" cy="426393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19224EA-4B21-4626-8AF4-E21AA43A2E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49242" y="3061800"/>
            <a:ext cx="1706966" cy="426393"/>
          </a:xfrm>
        </p:spPr>
        <p:txBody>
          <a:bodyPr/>
          <a:lstStyle/>
          <a:p>
            <a:r>
              <a:rPr lang="en-US" dirty="0"/>
              <a:t>Expensive​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A6CEF7D-A869-47A8-8A5D-98CF9A5F89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95826" y="3061800"/>
            <a:ext cx="1706966" cy="426393"/>
          </a:xfrm>
        </p:spPr>
        <p:txBody>
          <a:bodyPr/>
          <a:lstStyle/>
          <a:p>
            <a:r>
              <a:rPr lang="en-US" dirty="0"/>
              <a:t>affordable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E18E477-2C5C-4571-96B3-503E72EF4D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13450" y="3671475"/>
            <a:ext cx="913553" cy="426393"/>
          </a:xfrm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62F3E2A5-E5C6-4624-A138-5E06608FB9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18984" y="4145197"/>
            <a:ext cx="913553" cy="426393"/>
          </a:xfrm>
        </p:spPr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7382F8F-7AA1-4709-9477-1BFDB3F2BF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85509" y="4584197"/>
            <a:ext cx="913553" cy="426393"/>
          </a:xfrm>
        </p:spPr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FE7F44BE-BE5E-49C9-8F98-329311F2A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50168" y="4298971"/>
            <a:ext cx="913553" cy="426393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A4E14BF-E159-4BBD-B32F-775933F24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63261" y="5683895"/>
            <a:ext cx="1706966" cy="426393"/>
          </a:xfrm>
        </p:spPr>
        <p:txBody>
          <a:bodyPr/>
          <a:lstStyle/>
          <a:p>
            <a:r>
              <a:rPr lang="en-US" dirty="0"/>
              <a:t>Inconvenient​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789C9-A8D3-405A-923E-DCF8CBB7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3CC1F-4953-4CF6-935A-455B90D9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FF064-6A5C-40FF-A678-6A79023E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8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7D64EB56-7814-4ADB-BD4C-D4E42F87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627486"/>
            <a:ext cx="5268686" cy="568896"/>
          </a:xfrm>
        </p:spPr>
        <p:txBody>
          <a:bodyPr/>
          <a:lstStyle/>
          <a:p>
            <a:r>
              <a:rPr lang="en-US" noProof="0" dirty="0"/>
              <a:t>Growth strategy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61EE219-B131-4C25-AE31-AD3B197A4B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0438" y="1011439"/>
            <a:ext cx="4989233" cy="568896"/>
          </a:xfrm>
        </p:spPr>
        <p:txBody>
          <a:bodyPr/>
          <a:lstStyle/>
          <a:p>
            <a:r>
              <a:rPr lang="en-ZA" dirty="0"/>
              <a:t>How we’ll scale in the future</a:t>
            </a:r>
            <a:r>
              <a:rPr lang="en-US" dirty="0"/>
              <a:t>​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9C30599-76A8-4BC6-94F7-A80189E484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Feb 20xx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7CF6540-6A1C-4A70-8BA0-6A13694F1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7695" y="2044485"/>
            <a:ext cx="3081975" cy="1121230"/>
          </a:xfrm>
        </p:spPr>
        <p:txBody>
          <a:bodyPr/>
          <a:lstStyle/>
          <a:p>
            <a:r>
              <a:rPr lang="en-US" dirty="0"/>
              <a:t>Roll out product to local farms in the region to help establish the product​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85278DC3-7465-427B-9DD5-7E46CE00FFC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0666" y="3428263"/>
            <a:ext cx="1584471" cy="1121230"/>
          </a:xfrm>
        </p:spPr>
        <p:txBody>
          <a:bodyPr/>
          <a:lstStyle/>
          <a:p>
            <a:r>
              <a:rPr lang="en-US" dirty="0"/>
              <a:t>May 20xx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1B5D0D81-8352-40FD-B232-D587379A48F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27695" y="3428263"/>
            <a:ext cx="3081975" cy="1121230"/>
          </a:xfrm>
        </p:spPr>
        <p:txBody>
          <a:bodyPr/>
          <a:lstStyle/>
          <a:p>
            <a:r>
              <a:rPr lang="en-US" dirty="0"/>
              <a:t>Release the product to the general public and monitor press and regional market trends​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9D611317-439A-40F5-AA3E-CF88472F54C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0666" y="4812041"/>
            <a:ext cx="1584471" cy="1121230"/>
          </a:xfrm>
        </p:spPr>
        <p:txBody>
          <a:bodyPr/>
          <a:lstStyle/>
          <a:p>
            <a:r>
              <a:rPr lang="en-US" dirty="0"/>
              <a:t>Oct 20xx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AFFA4C3C-8D8D-4DAB-A3FC-6ACD990091D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727695" y="4812041"/>
            <a:ext cx="3081975" cy="1121230"/>
          </a:xfrm>
        </p:spPr>
        <p:txBody>
          <a:bodyPr/>
          <a:lstStyle/>
          <a:p>
            <a:r>
              <a:rPr lang="en-US" dirty="0"/>
              <a:t>Gather feedback from the agriculture and farming community to expand availability of the product​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CFB4A-6359-4A5C-B94D-1A54B544E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23F79-82E5-43EE-8390-DF067A88C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pic>
        <p:nvPicPr>
          <p:cNvPr id="21" name="Picture Placeholder 20" descr="Close up of green grass">
            <a:extLst>
              <a:ext uri="{FF2B5EF4-FFF2-40B4-BE49-F238E27FC236}">
                <a16:creationId xmlns:a16="http://schemas.microsoft.com/office/drawing/2014/main" id="{EF945BF7-34F4-4EEA-A280-470C550BC5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831" y="0"/>
            <a:ext cx="5508168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62DA0-3900-45BB-8F3C-556CCD213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783F2686-1393-4DFB-98E8-91B2C1C8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599301"/>
            <a:ext cx="4114800" cy="607969"/>
          </a:xfrm>
        </p:spPr>
        <p:txBody>
          <a:bodyPr/>
          <a:lstStyle/>
          <a:p>
            <a:r>
              <a:rPr lang="en-US" noProof="0" dirty="0"/>
              <a:t>Traction</a:t>
            </a:r>
            <a:endParaRPr lang="en-US" dirty="0"/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AE2BEFCD-CE33-41A5-B305-37261A133B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62186" y="1011441"/>
            <a:ext cx="3467628" cy="568896"/>
          </a:xfrm>
        </p:spPr>
        <p:txBody>
          <a:bodyPr/>
          <a:lstStyle/>
          <a:p>
            <a:r>
              <a:rPr lang="en-ZA" dirty="0"/>
              <a:t>Forecasting for success</a:t>
            </a:r>
            <a:r>
              <a:rPr lang="en-US" dirty="0"/>
              <a:t>​</a:t>
            </a:r>
          </a:p>
        </p:txBody>
      </p:sp>
      <p:sp>
        <p:nvSpPr>
          <p:cNvPr id="234" name="Text Placeholder 233">
            <a:extLst>
              <a:ext uri="{FF2B5EF4-FFF2-40B4-BE49-F238E27FC236}">
                <a16:creationId xmlns:a16="http://schemas.microsoft.com/office/drawing/2014/main" id="{37AADAF6-D8CA-408B-9297-EDE3ED23EA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0838" y="2564313"/>
            <a:ext cx="4750631" cy="448769"/>
          </a:xfrm>
        </p:spPr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1B78D3-73E9-4E4A-A547-F0B4C23F15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39877" y="2564313"/>
            <a:ext cx="3532840" cy="448769"/>
          </a:xfrm>
        </p:spPr>
        <p:txBody>
          <a:bodyPr/>
          <a:lstStyle/>
          <a:p>
            <a:r>
              <a:rPr lang="en-US" dirty="0"/>
              <a:t>Revenue by year</a:t>
            </a:r>
          </a:p>
        </p:txBody>
      </p:sp>
      <p:graphicFrame>
        <p:nvGraphicFramePr>
          <p:cNvPr id="85" name="Content Placeholder 84">
            <a:extLst>
              <a:ext uri="{FF2B5EF4-FFF2-40B4-BE49-F238E27FC236}">
                <a16:creationId xmlns:a16="http://schemas.microsoft.com/office/drawing/2014/main" id="{ECFF9EF6-2F82-4FB5-9F16-8D424467528B}"/>
              </a:ext>
            </a:extLst>
          </p:cNvPr>
          <p:cNvGraphicFramePr>
            <a:graphicFrameLocks noGrp="1"/>
          </p:cNvGraphicFramePr>
          <p:nvPr>
            <p:ph sz="quarter" idx="35"/>
            <p:extLst>
              <p:ext uri="{D42A27DB-BD31-4B8C-83A1-F6EECF244321}">
                <p14:modId xmlns:p14="http://schemas.microsoft.com/office/powerpoint/2010/main" val="2554705572"/>
              </p:ext>
            </p:extLst>
          </p:nvPr>
        </p:nvGraphicFramePr>
        <p:xfrm>
          <a:off x="911225" y="3187700"/>
          <a:ext cx="4750632" cy="277148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1481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985625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915234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014655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063637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720585">
                <a:tc>
                  <a:txBody>
                    <a:bodyPr/>
                    <a:lstStyle/>
                    <a:p>
                      <a:pPr algn="r"/>
                      <a:endParaRPr lang="en-US" sz="1700" cap="all" spc="400" baseline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78782" marR="78782" marT="39391" marB="39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clients</a:t>
                      </a:r>
                    </a:p>
                  </a:txBody>
                  <a:tcPr marL="78782" marR="78782" marT="39391" marB="39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orders</a:t>
                      </a:r>
                    </a:p>
                  </a:txBody>
                  <a:tcPr marL="78782" marR="78782" marT="39391" marB="39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Gross avenue</a:t>
                      </a:r>
                    </a:p>
                  </a:txBody>
                  <a:tcPr marL="78782" marR="78782" marT="39391" marB="39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all" spc="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Net revenue</a:t>
                      </a:r>
                    </a:p>
                  </a:txBody>
                  <a:tcPr marL="78782" marR="78782" marT="39391" marB="39391"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20XX​</a:t>
                      </a:r>
                      <a:endParaRPr lang="en-US" sz="1200" b="0" i="0" spc="1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82" marR="78782" marT="39391" marB="39391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1,100​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$10,000​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$7,000​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20XX​</a:t>
                      </a:r>
                      <a:endParaRPr lang="en-US" sz="1200" b="0" i="0" spc="1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82" marR="78782" marT="39391" marB="39391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$20,000​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$16,000​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82780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20XX​</a:t>
                      </a:r>
                      <a:endParaRPr lang="en-US" sz="1200" b="0" i="0" spc="1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82" marR="78782" marT="39391" marB="39391"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$30,000​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$25,000​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84003"/>
                  </a:ext>
                </a:extLst>
              </a:tr>
              <a:tr h="512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20XX​</a:t>
                      </a:r>
                      <a:endParaRPr lang="en-US" sz="1200" b="0" i="0" spc="1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8782" marR="78782" marT="39391" marB="39391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$40,000​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$30,000​</a:t>
                      </a:r>
                      <a:endParaRPr lang="en-US" sz="1200" b="0" i="0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756459"/>
                  </a:ext>
                </a:extLst>
              </a:tr>
            </a:tbl>
          </a:graphicData>
        </a:graphic>
      </p:graphicFrame>
      <p:graphicFrame>
        <p:nvGraphicFramePr>
          <p:cNvPr id="87" name="Content Placeholder 86" descr="Chart Placeholder">
            <a:extLst>
              <a:ext uri="{FF2B5EF4-FFF2-40B4-BE49-F238E27FC236}">
                <a16:creationId xmlns:a16="http://schemas.microsoft.com/office/drawing/2014/main" id="{B24A253B-8CBC-4BE8-90BF-7006A0DC66E1}"/>
              </a:ext>
            </a:extLst>
          </p:cNvPr>
          <p:cNvGraphicFramePr>
            <a:graphicFrameLocks noGrp="1"/>
          </p:cNvGraphicFramePr>
          <p:nvPr>
            <p:ph sz="quarter" idx="36"/>
            <p:extLst>
              <p:ext uri="{D42A27DB-BD31-4B8C-83A1-F6EECF244321}">
                <p14:modId xmlns:p14="http://schemas.microsoft.com/office/powerpoint/2010/main" val="2993324706"/>
              </p:ext>
            </p:extLst>
          </p:nvPr>
        </p:nvGraphicFramePr>
        <p:xfrm>
          <a:off x="7027863" y="3106738"/>
          <a:ext cx="4252912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D7703-126A-48E3-A3B0-C2CD623B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A6E0A-0360-464C-B6EB-6A88D503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D04C2-233E-415F-8309-2906D8AB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7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>
            <a:extLst>
              <a:ext uri="{FF2B5EF4-FFF2-40B4-BE49-F238E27FC236}">
                <a16:creationId xmlns:a16="http://schemas.microsoft.com/office/drawing/2014/main" id="{08558695-BE35-4EE0-BB6E-13295A19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00" y="693738"/>
            <a:ext cx="3606800" cy="633412"/>
          </a:xfrm>
        </p:spPr>
        <p:txBody>
          <a:bodyPr/>
          <a:lstStyle/>
          <a:p>
            <a:r>
              <a:rPr lang="en-US" noProof="0" dirty="0"/>
              <a:t>2-year action plan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C53C72A-647D-4F5E-A586-3DC1C825918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29367" y="2200550"/>
            <a:ext cx="1440088" cy="469597"/>
          </a:xfrm>
        </p:spPr>
        <p:txBody>
          <a:bodyPr/>
          <a:lstStyle/>
          <a:p>
            <a:r>
              <a:rPr lang="en-ZA" dirty="0"/>
              <a:t>Get volunteers​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99BB46D-0770-445F-A0CD-68BD0B34BD3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397612" y="2200550"/>
            <a:ext cx="1440088" cy="469597"/>
          </a:xfrm>
        </p:spPr>
        <p:txBody>
          <a:bodyPr/>
          <a:lstStyle/>
          <a:p>
            <a:r>
              <a:rPr lang="en-ZA" dirty="0"/>
              <a:t>Gather feedback​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A6B1C4D-B409-4AE3-88DC-D6338DE965F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44687" y="2200550"/>
            <a:ext cx="1440088" cy="469597"/>
          </a:xfrm>
        </p:spPr>
        <p:txBody>
          <a:bodyPr/>
          <a:lstStyle/>
          <a:p>
            <a:r>
              <a:rPr lang="en-ZA" dirty="0"/>
              <a:t>Deliver to consumers​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48FDA6F-3429-4031-8FFE-6F210904C21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6804" y="2739533"/>
            <a:ext cx="1021001" cy="501726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A0CC0882-5516-4483-B475-5B6F1E8CF7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12346" y="3170170"/>
            <a:ext cx="495300" cy="652276"/>
          </a:xfrm>
        </p:spPr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EF15278C-ABAD-426D-B35B-69B713F81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1761" y="3170170"/>
            <a:ext cx="495300" cy="652276"/>
          </a:xfrm>
        </p:spPr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796AF702-9970-40C9-8EE9-94B414AA63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1176" y="3170170"/>
            <a:ext cx="495300" cy="652276"/>
          </a:xfrm>
        </p:spPr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06869098-68A6-480F-ADF8-A7E3E7E4F7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80591" y="3170170"/>
            <a:ext cx="495300" cy="652276"/>
          </a:xfrm>
        </p:spPr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AD021D45-FAF7-4D66-B9C2-A81E1B5E86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0807" y="3170170"/>
            <a:ext cx="615310" cy="652276"/>
          </a:xfrm>
        </p:spPr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71A5A1BE-92CF-4557-94F8-E986C68277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9421" y="3170170"/>
            <a:ext cx="495300" cy="652276"/>
          </a:xfrm>
        </p:spPr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5C5DF15A-133A-468A-AC39-E25A57532A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8836" y="3170170"/>
            <a:ext cx="495300" cy="652276"/>
          </a:xfrm>
        </p:spPr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FE61BD45-DE02-4EB3-BAEF-2EDF1746E6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38251" y="3170170"/>
            <a:ext cx="495300" cy="652276"/>
          </a:xfrm>
        </p:spPr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C36E6F40-B4B8-41ED-B6CE-8C2174836B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7666" y="3170170"/>
            <a:ext cx="495300" cy="652276"/>
          </a:xfrm>
        </p:spPr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0DCB6313-C2E3-48EF-9C72-0C51FAF7B3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17081" y="3170170"/>
            <a:ext cx="495300" cy="652276"/>
          </a:xfrm>
        </p:spPr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CD7D8B11-19D6-4D60-A8D8-D13FAEE6D5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06496" y="3170170"/>
            <a:ext cx="495300" cy="652276"/>
          </a:xfrm>
        </p:spPr>
        <p:txBody>
          <a:bodyPr/>
          <a:lstStyle/>
          <a:p>
            <a:r>
              <a:rPr lang="en-US" dirty="0"/>
              <a:t>Nov</a:t>
            </a:r>
          </a:p>
        </p:txBody>
      </p:sp>
      <p:sp>
        <p:nvSpPr>
          <p:cNvPr id="185" name="Text Placeholder 184">
            <a:extLst>
              <a:ext uri="{FF2B5EF4-FFF2-40B4-BE49-F238E27FC236}">
                <a16:creationId xmlns:a16="http://schemas.microsoft.com/office/drawing/2014/main" id="{53B80567-58CE-47E3-9593-B9031A7C3D8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95907" y="3170170"/>
            <a:ext cx="495300" cy="652276"/>
          </a:xfrm>
        </p:spPr>
        <p:txBody>
          <a:bodyPr/>
          <a:lstStyle/>
          <a:p>
            <a:r>
              <a:rPr lang="en-US" dirty="0"/>
              <a:t>Dec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8950EEF-964E-4B62-8DC0-45C212800A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029367" y="4003137"/>
            <a:ext cx="1440088" cy="408780"/>
          </a:xfrm>
        </p:spPr>
        <p:txBody>
          <a:bodyPr/>
          <a:lstStyle/>
          <a:p>
            <a:r>
              <a:rPr lang="en-ZA" dirty="0"/>
              <a:t>Run focus groups</a:t>
            </a:r>
            <a:r>
              <a:rPr lang="en-US" dirty="0"/>
              <a:t>​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ED129B9-5854-4218-9D5D-707D3B34DCE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76442" y="4003137"/>
            <a:ext cx="1440088" cy="408780"/>
          </a:xfrm>
        </p:spPr>
        <p:txBody>
          <a:bodyPr/>
          <a:lstStyle/>
          <a:p>
            <a:r>
              <a:rPr lang="en-ZA" dirty="0"/>
              <a:t>Test with farms​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64E57FA-5797-49C7-9000-5C5DC208BBC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923517" y="4003137"/>
            <a:ext cx="1440088" cy="408780"/>
          </a:xfrm>
        </p:spPr>
        <p:txBody>
          <a:bodyPr/>
          <a:lstStyle/>
          <a:p>
            <a:r>
              <a:rPr lang="en-ZA" dirty="0"/>
              <a:t>Regional launch</a:t>
            </a:r>
            <a:r>
              <a:rPr lang="en-US" dirty="0"/>
              <a:t>​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0A66611-D318-48C9-9B6F-303CDFF9CC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6804" y="4437609"/>
            <a:ext cx="1021001" cy="501726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5ED1F34E-1F11-4DBB-AF35-C69FFFD24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2346" y="4871997"/>
            <a:ext cx="495300" cy="652272"/>
          </a:xfrm>
        </p:spPr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FFF65FE3-CB9E-46B4-B21D-B9A2C18447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01761" y="4871997"/>
            <a:ext cx="495300" cy="652272"/>
          </a:xfrm>
        </p:spPr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859F86C1-A2CC-4166-B4E2-F04250C693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91176" y="4871997"/>
            <a:ext cx="495300" cy="652272"/>
          </a:xfrm>
        </p:spPr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E37B2B2B-AEA5-429C-A352-B3A35D9714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80591" y="4871997"/>
            <a:ext cx="495300" cy="652272"/>
          </a:xfrm>
        </p:spPr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8039BE05-7838-42F5-B60C-C825A8E058B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10807" y="4871997"/>
            <a:ext cx="615310" cy="652272"/>
          </a:xfrm>
        </p:spPr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06401AC3-502F-4C74-92E7-F2E70BDC2C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59421" y="4871997"/>
            <a:ext cx="495300" cy="652272"/>
          </a:xfrm>
        </p:spPr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38BFD19C-89D5-406C-BB24-C94A97196E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48836" y="4871997"/>
            <a:ext cx="495300" cy="652272"/>
          </a:xfrm>
        </p:spPr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193" name="Text Placeholder 192">
            <a:extLst>
              <a:ext uri="{FF2B5EF4-FFF2-40B4-BE49-F238E27FC236}">
                <a16:creationId xmlns:a16="http://schemas.microsoft.com/office/drawing/2014/main" id="{7C1B8E44-55D2-4DBF-8C2D-88B09E9FD34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38251" y="4871997"/>
            <a:ext cx="495300" cy="652272"/>
          </a:xfrm>
        </p:spPr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194" name="Text Placeholder 193">
            <a:extLst>
              <a:ext uri="{FF2B5EF4-FFF2-40B4-BE49-F238E27FC236}">
                <a16:creationId xmlns:a16="http://schemas.microsoft.com/office/drawing/2014/main" id="{DBECA04A-1653-459B-B8F0-6AEDC2BF4D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27666" y="4871997"/>
            <a:ext cx="495300" cy="652272"/>
          </a:xfrm>
        </p:spPr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DB02768E-4179-4DE8-A4EE-AD064756CF7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7081" y="4871997"/>
            <a:ext cx="495300" cy="652272"/>
          </a:xfrm>
        </p:spPr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196" name="Text Placeholder 195">
            <a:extLst>
              <a:ext uri="{FF2B5EF4-FFF2-40B4-BE49-F238E27FC236}">
                <a16:creationId xmlns:a16="http://schemas.microsoft.com/office/drawing/2014/main" id="{6D9C5969-EDF7-4B76-8E3D-AA396353A2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606496" y="4871997"/>
            <a:ext cx="495300" cy="652272"/>
          </a:xfrm>
        </p:spPr>
        <p:txBody>
          <a:bodyPr/>
          <a:lstStyle/>
          <a:p>
            <a:r>
              <a:rPr lang="en-US" dirty="0"/>
              <a:t>Nov</a:t>
            </a:r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E7E45E00-A135-42C9-869E-325892100B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95907" y="4871997"/>
            <a:ext cx="495300" cy="652272"/>
          </a:xfrm>
        </p:spPr>
        <p:txBody>
          <a:bodyPr/>
          <a:lstStyle/>
          <a:p>
            <a:r>
              <a:rPr lang="en-US" dirty="0"/>
              <a:t>Dec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00DFF-6831-44EB-A148-4F18A57B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BF24E-D9E1-45E9-9A99-5CDCDA59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DB61-395F-4E72-B3B9-A6C9C081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6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32F9891-B6E7-4529-9D22-D1F25261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28" y="317739"/>
            <a:ext cx="4114800" cy="623923"/>
          </a:xfrm>
        </p:spPr>
        <p:txBody>
          <a:bodyPr/>
          <a:lstStyle/>
          <a:p>
            <a:r>
              <a:rPr lang="en-US" noProof="0" dirty="0"/>
              <a:t>financials</a:t>
            </a:r>
            <a:endParaRPr lang="en-US" dirty="0"/>
          </a:p>
        </p:txBody>
      </p:sp>
      <p:graphicFrame>
        <p:nvGraphicFramePr>
          <p:cNvPr id="31" name="Content Placeholder 30">
            <a:extLst>
              <a:ext uri="{FF2B5EF4-FFF2-40B4-BE49-F238E27FC236}">
                <a16:creationId xmlns:a16="http://schemas.microsoft.com/office/drawing/2014/main" id="{B0373CDF-8D7B-473F-83D5-9DB08615A46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530290330"/>
              </p:ext>
            </p:extLst>
          </p:nvPr>
        </p:nvGraphicFramePr>
        <p:xfrm>
          <a:off x="914400" y="906463"/>
          <a:ext cx="5758665" cy="506904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6927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150238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1032696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074674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554130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412269">
                <a:tc>
                  <a:txBody>
                    <a:bodyPr/>
                    <a:lstStyle/>
                    <a:p>
                      <a:pPr algn="r"/>
                      <a:endParaRPr lang="en-US" sz="1800" cap="all" spc="400" baseline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Year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Year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year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b="0" cap="all" spc="400" baseline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35517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Detailers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Users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1,600,000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82780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Sales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4,000,000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16,000,000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84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Average Price per Sale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75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756459"/>
                  </a:ext>
                </a:extLst>
              </a:tr>
              <a:tr h="377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Revenue @ 15%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5,625,000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48,000,000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216,000,000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75269"/>
                  </a:ext>
                </a:extLst>
              </a:tr>
              <a:tr h="35606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u="none" strike="noStrike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Gross Profit</a:t>
                      </a:r>
                      <a:r>
                        <a:rPr lang="en-US" sz="1200" b="0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cap="all" spc="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5,625,000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48,000,000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216,000,000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227705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Expenses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67358"/>
                  </a:ext>
                </a:extLst>
              </a:tr>
              <a:tr h="367649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Sales &amp; Marketing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5,062,500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38,400,000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151,200,000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114081"/>
                  </a:ext>
                </a:extLst>
              </a:tr>
              <a:tr h="360261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Customer Service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1,687,500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9,600,000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21,600,000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70%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67748"/>
                  </a:ext>
                </a:extLst>
              </a:tr>
              <a:tr h="345153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Product Development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562,500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2,400,000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10,800,000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10%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341114"/>
                  </a:ext>
                </a:extLst>
              </a:tr>
              <a:tr h="350729"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Research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281,250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2,400,000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4,320,000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5%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7110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u="none" strike="noStrike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Total Expenses</a:t>
                      </a:r>
                      <a:r>
                        <a:rPr lang="en-US" sz="1200" b="0" cap="all" spc="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cap="all" spc="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7,593,750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52,800,000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187,920,000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2%</a:t>
                      </a:r>
                      <a:r>
                        <a:rPr lang="en-US" sz="12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074008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EBIT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-1,968,750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-4,800,000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28,080,000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53374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712EE-CE28-402F-903B-90AEE8D3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F485F-FC54-4C73-ADD3-B309E9E7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pic>
        <p:nvPicPr>
          <p:cNvPr id="13" name="Picture Placeholder 12" descr="A picture containing grass sprouting">
            <a:extLst>
              <a:ext uri="{FF2B5EF4-FFF2-40B4-BE49-F238E27FC236}">
                <a16:creationId xmlns:a16="http://schemas.microsoft.com/office/drawing/2014/main" id="{326D0768-880D-4BBA-B290-B3245B6F39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8229" y="0"/>
            <a:ext cx="4593770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8B42E-E615-4755-9FB3-CA80590F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2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75F1FCDA-B020-4B89-81B7-9FDDDA7A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544286"/>
            <a:ext cx="4114800" cy="747929"/>
          </a:xfrm>
        </p:spPr>
        <p:txBody>
          <a:bodyPr/>
          <a:lstStyle/>
          <a:p>
            <a:r>
              <a:rPr lang="en-US" noProof="0" dirty="0"/>
              <a:t>Meet the team</a:t>
            </a:r>
            <a:endParaRPr lang="en-US" dirty="0"/>
          </a:p>
        </p:txBody>
      </p:sp>
      <p:pic>
        <p:nvPicPr>
          <p:cNvPr id="25" name="Picture Placeholder 24" descr="Team member headshot">
            <a:extLst>
              <a:ext uri="{FF2B5EF4-FFF2-40B4-BE49-F238E27FC236}">
                <a16:creationId xmlns:a16="http://schemas.microsoft.com/office/drawing/2014/main" id="{A7E5585A-6A9C-4D8F-AAC0-F1BDF44F20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731" y="2427897"/>
            <a:ext cx="2099702" cy="2115227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01E960A-7E3D-4F8D-9D62-A555536F8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729" y="4731112"/>
            <a:ext cx="2487705" cy="531393"/>
          </a:xfrm>
        </p:spPr>
        <p:txBody>
          <a:bodyPr/>
          <a:lstStyle/>
          <a:p>
            <a:r>
              <a:rPr lang="en-US" dirty="0"/>
              <a:t>Takuma Hayashi​​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E49AD40-AE90-4EBE-841C-B62FD35527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28" y="5199750"/>
            <a:ext cx="2487705" cy="531393"/>
          </a:xfrm>
        </p:spPr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31" name="Picture Placeholder 30" descr="Team member headshot">
            <a:extLst>
              <a:ext uri="{FF2B5EF4-FFF2-40B4-BE49-F238E27FC236}">
                <a16:creationId xmlns:a16="http://schemas.microsoft.com/office/drawing/2014/main" id="{74E87BED-9FDA-470B-8A0C-B2CA96C06B3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7826" y="2427897"/>
            <a:ext cx="2099702" cy="2115227"/>
          </a:xfrm>
        </p:spPr>
      </p:pic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003C108A-A3A2-4E65-A46C-D9DB58BC1A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73826" y="4731112"/>
            <a:ext cx="2487705" cy="531393"/>
          </a:xfrm>
        </p:spPr>
        <p:txBody>
          <a:bodyPr/>
          <a:lstStyle/>
          <a:p>
            <a:r>
              <a:rPr lang="en-US" dirty="0"/>
              <a:t>Mirjam Nilsson​​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2C4EEEB-8921-42F3-A225-77BFB94908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3825" y="5199750"/>
            <a:ext cx="2487705" cy="531393"/>
          </a:xfrm>
        </p:spPr>
        <p:txBody>
          <a:bodyPr/>
          <a:lstStyle/>
          <a:p>
            <a:r>
              <a:rPr lang="en-US" dirty="0"/>
              <a:t>Chief Executive Officer​</a:t>
            </a:r>
          </a:p>
        </p:txBody>
      </p:sp>
      <p:pic>
        <p:nvPicPr>
          <p:cNvPr id="35" name="Picture Placeholder 34" descr="Team member headshot">
            <a:extLst>
              <a:ext uri="{FF2B5EF4-FFF2-40B4-BE49-F238E27FC236}">
                <a16:creationId xmlns:a16="http://schemas.microsoft.com/office/drawing/2014/main" id="{6D6429CD-8CD3-4A8B-A591-6193B9A46A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21" y="2427897"/>
            <a:ext cx="2099702" cy="2115227"/>
          </a:xfr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6A6CACEE-8BA3-47C7-ADC6-38D445EC18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3921" y="4731112"/>
            <a:ext cx="2487705" cy="531393"/>
          </a:xfrm>
        </p:spPr>
        <p:txBody>
          <a:bodyPr/>
          <a:lstStyle/>
          <a:p>
            <a:r>
              <a:rPr lang="en-US" dirty="0"/>
              <a:t>Flora Berggren​​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DF9A17E8-323B-4E69-8593-CF9343A330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3920" y="5199750"/>
            <a:ext cx="2487705" cy="531393"/>
          </a:xfrm>
        </p:spPr>
        <p:txBody>
          <a:bodyPr/>
          <a:lstStyle/>
          <a:p>
            <a:r>
              <a:rPr lang="en-US" dirty="0"/>
              <a:t>Chief Operations Officer​</a:t>
            </a:r>
          </a:p>
        </p:txBody>
      </p:sp>
      <p:pic>
        <p:nvPicPr>
          <p:cNvPr id="39" name="Picture Placeholder 38" descr="Team member headshot">
            <a:extLst>
              <a:ext uri="{FF2B5EF4-FFF2-40B4-BE49-F238E27FC236}">
                <a16:creationId xmlns:a16="http://schemas.microsoft.com/office/drawing/2014/main" id="{CEAF01C6-D536-48A7-A6A7-1A2E692E410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016" y="2427897"/>
            <a:ext cx="2099702" cy="2115227"/>
          </a:xfrm>
        </p:spPr>
      </p:pic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2E75F4E0-B4BA-4612-9927-C5D1F40375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14015" y="4731112"/>
            <a:ext cx="2487705" cy="531393"/>
          </a:xfrm>
        </p:spPr>
        <p:txBody>
          <a:bodyPr/>
          <a:lstStyle/>
          <a:p>
            <a:r>
              <a:rPr lang="en-US" dirty="0"/>
              <a:t>Rajesh Santoshi​​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810168AB-103E-4451-ACA1-C71EED8C7C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14014" y="5199750"/>
            <a:ext cx="2487705" cy="531393"/>
          </a:xfrm>
        </p:spPr>
        <p:txBody>
          <a:bodyPr/>
          <a:lstStyle/>
          <a:p>
            <a:r>
              <a:rPr lang="en-US" dirty="0"/>
              <a:t>VP Marketing​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F5BD-0EB0-42A2-8523-F389FB13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04B58-DFBF-4018-89AD-4BEBB5E9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69C9E-F651-4E5E-BB4B-08239BEE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3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24">
            <a:extLst>
              <a:ext uri="{FF2B5EF4-FFF2-40B4-BE49-F238E27FC236}">
                <a16:creationId xmlns:a16="http://schemas.microsoft.com/office/drawing/2014/main" id="{7CA5BE4B-CAA7-40A1-91F5-23EC1B6E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106" y="589720"/>
            <a:ext cx="4006114" cy="657784"/>
          </a:xfrm>
        </p:spPr>
        <p:txBody>
          <a:bodyPr/>
          <a:lstStyle/>
          <a:p>
            <a:r>
              <a:rPr lang="en-US" noProof="0" dirty="0"/>
              <a:t>Meet </a:t>
            </a:r>
            <a:r>
              <a:rPr lang="en-US" noProof="0"/>
              <a:t>the team </a:t>
            </a:r>
            <a:endParaRPr lang="en-US" dirty="0"/>
          </a:p>
        </p:txBody>
      </p:sp>
      <p:pic>
        <p:nvPicPr>
          <p:cNvPr id="37" name="Picture Placeholder 36" descr="Team member headshot">
            <a:extLst>
              <a:ext uri="{FF2B5EF4-FFF2-40B4-BE49-F238E27FC236}">
                <a16:creationId xmlns:a16="http://schemas.microsoft.com/office/drawing/2014/main" id="{2A323BF2-9CDA-492C-B78C-E413A6776D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029" y="1862038"/>
            <a:ext cx="1243292" cy="1144666"/>
          </a:xfrm>
        </p:spPr>
      </p:pic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93E34AA-E834-4165-8664-4A1105D2FD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8073" y="3212687"/>
            <a:ext cx="2315205" cy="348421"/>
          </a:xfrm>
        </p:spPr>
        <p:txBody>
          <a:bodyPr/>
          <a:lstStyle/>
          <a:p>
            <a:r>
              <a:rPr lang="en-US" dirty="0"/>
              <a:t>Takuma Hayashi​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D058823F-D078-44BF-88C7-BB898079D9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28073" y="3496277"/>
            <a:ext cx="2315205" cy="287066"/>
          </a:xfrm>
        </p:spPr>
        <p:txBody>
          <a:bodyPr/>
          <a:lstStyle/>
          <a:p>
            <a:r>
              <a:rPr lang="en-US" dirty="0"/>
              <a:t>President</a:t>
            </a:r>
          </a:p>
        </p:txBody>
      </p:sp>
      <p:pic>
        <p:nvPicPr>
          <p:cNvPr id="41" name="Picture Placeholder 40" descr="Team member headshot">
            <a:extLst>
              <a:ext uri="{FF2B5EF4-FFF2-40B4-BE49-F238E27FC236}">
                <a16:creationId xmlns:a16="http://schemas.microsoft.com/office/drawing/2014/main" id="{1FF325C1-7184-47D1-A294-49963BF4D42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79" y="1862038"/>
            <a:ext cx="1243292" cy="1144666"/>
          </a:xfrm>
        </p:spPr>
      </p:pic>
      <p:sp>
        <p:nvSpPr>
          <p:cNvPr id="246" name="Text Placeholder 245">
            <a:extLst>
              <a:ext uri="{FF2B5EF4-FFF2-40B4-BE49-F238E27FC236}">
                <a16:creationId xmlns:a16="http://schemas.microsoft.com/office/drawing/2014/main" id="{7F74CAB7-DDB2-4B46-8488-05A476A690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76023" y="3212687"/>
            <a:ext cx="2315205" cy="348421"/>
          </a:xfrm>
        </p:spPr>
        <p:txBody>
          <a:bodyPr/>
          <a:lstStyle/>
          <a:p>
            <a:r>
              <a:rPr lang="en-US" dirty="0"/>
              <a:t>Mirjam Nilsson​</a:t>
            </a:r>
          </a:p>
        </p:txBody>
      </p:sp>
      <p:sp>
        <p:nvSpPr>
          <p:cNvPr id="247" name="Text Placeholder 246">
            <a:extLst>
              <a:ext uri="{FF2B5EF4-FFF2-40B4-BE49-F238E27FC236}">
                <a16:creationId xmlns:a16="http://schemas.microsoft.com/office/drawing/2014/main" id="{D0FC0A1F-5BA1-4C16-A855-8223AAA9B8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76023" y="3496277"/>
            <a:ext cx="2315205" cy="287066"/>
          </a:xfrm>
        </p:spPr>
        <p:txBody>
          <a:bodyPr/>
          <a:lstStyle/>
          <a:p>
            <a:r>
              <a:rPr lang="en-US" dirty="0"/>
              <a:t>Chief Executive Officer</a:t>
            </a:r>
          </a:p>
        </p:txBody>
      </p:sp>
      <p:pic>
        <p:nvPicPr>
          <p:cNvPr id="45" name="Picture Placeholder 44" descr="Team member headshot">
            <a:extLst>
              <a:ext uri="{FF2B5EF4-FFF2-40B4-BE49-F238E27FC236}">
                <a16:creationId xmlns:a16="http://schemas.microsoft.com/office/drawing/2014/main" id="{03AA6BE3-0807-46B8-9E75-2311D924D86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928" y="1862038"/>
            <a:ext cx="1243292" cy="1144666"/>
          </a:xfrm>
        </p:spPr>
      </p:pic>
      <p:sp>
        <p:nvSpPr>
          <p:cNvPr id="249" name="Text Placeholder 248">
            <a:extLst>
              <a:ext uri="{FF2B5EF4-FFF2-40B4-BE49-F238E27FC236}">
                <a16:creationId xmlns:a16="http://schemas.microsoft.com/office/drawing/2014/main" id="{55D87A9A-5F42-4329-944B-8C1A3998F2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23972" y="3212687"/>
            <a:ext cx="2315205" cy="348421"/>
          </a:xfrm>
        </p:spPr>
        <p:txBody>
          <a:bodyPr/>
          <a:lstStyle/>
          <a:p>
            <a:r>
              <a:rPr lang="en-US" dirty="0"/>
              <a:t>Flora Berggren​</a:t>
            </a:r>
          </a:p>
        </p:txBody>
      </p:sp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62B7F99D-73D8-4174-AE8A-CD5BCB4E5C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23972" y="3496277"/>
            <a:ext cx="2315205" cy="287066"/>
          </a:xfrm>
        </p:spPr>
        <p:txBody>
          <a:bodyPr/>
          <a:lstStyle/>
          <a:p>
            <a:r>
              <a:rPr lang="en-US" dirty="0"/>
              <a:t>Chief Operations Officer</a:t>
            </a:r>
          </a:p>
        </p:txBody>
      </p:sp>
      <p:pic>
        <p:nvPicPr>
          <p:cNvPr id="49" name="Picture Placeholder 48" descr="Team member headshot">
            <a:extLst>
              <a:ext uri="{FF2B5EF4-FFF2-40B4-BE49-F238E27FC236}">
                <a16:creationId xmlns:a16="http://schemas.microsoft.com/office/drawing/2014/main" id="{F8EA863E-00A1-4EAE-BCA3-8573E0F0F759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7876" y="1858432"/>
            <a:ext cx="1243292" cy="1144666"/>
          </a:xfrm>
        </p:spPr>
      </p:pic>
      <p:sp>
        <p:nvSpPr>
          <p:cNvPr id="252" name="Text Placeholder 251">
            <a:extLst>
              <a:ext uri="{FF2B5EF4-FFF2-40B4-BE49-F238E27FC236}">
                <a16:creationId xmlns:a16="http://schemas.microsoft.com/office/drawing/2014/main" id="{0E052902-F4C3-4352-AADB-9068679510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971920" y="3209081"/>
            <a:ext cx="2315205" cy="348421"/>
          </a:xfrm>
        </p:spPr>
        <p:txBody>
          <a:bodyPr/>
          <a:lstStyle/>
          <a:p>
            <a:r>
              <a:rPr lang="en-US" dirty="0"/>
              <a:t>Rajesh Santoshi​</a:t>
            </a:r>
          </a:p>
        </p:txBody>
      </p:sp>
      <p:sp>
        <p:nvSpPr>
          <p:cNvPr id="253" name="Text Placeholder 252">
            <a:extLst>
              <a:ext uri="{FF2B5EF4-FFF2-40B4-BE49-F238E27FC236}">
                <a16:creationId xmlns:a16="http://schemas.microsoft.com/office/drawing/2014/main" id="{169E8040-26EF-479E-A9BF-D18F30ACF1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71920" y="3492671"/>
            <a:ext cx="2315205" cy="287066"/>
          </a:xfrm>
        </p:spPr>
        <p:txBody>
          <a:bodyPr/>
          <a:lstStyle/>
          <a:p>
            <a:r>
              <a:rPr lang="en-US" dirty="0"/>
              <a:t>VP Marketing</a:t>
            </a:r>
          </a:p>
        </p:txBody>
      </p:sp>
      <p:pic>
        <p:nvPicPr>
          <p:cNvPr id="53" name="Picture Placeholder 52" descr="Team member headshot">
            <a:extLst>
              <a:ext uri="{FF2B5EF4-FFF2-40B4-BE49-F238E27FC236}">
                <a16:creationId xmlns:a16="http://schemas.microsoft.com/office/drawing/2014/main" id="{D1B15D4D-1700-451B-A9FA-EF5D437270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029" y="4129478"/>
            <a:ext cx="1243292" cy="1144666"/>
          </a:xfrm>
        </p:spPr>
      </p:pic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5D3712DF-6BDD-409B-9837-BCACD5F0D4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28073" y="5480127"/>
            <a:ext cx="2315205" cy="348421"/>
          </a:xfrm>
        </p:spPr>
        <p:txBody>
          <a:bodyPr/>
          <a:lstStyle/>
          <a:p>
            <a:r>
              <a:rPr lang="en-US" dirty="0"/>
              <a:t>Graham Barnes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0BB53DAA-7223-447D-ACEE-F4EAB39EF81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8073" y="5763717"/>
            <a:ext cx="2315205" cy="287066"/>
          </a:xfrm>
        </p:spPr>
        <p:txBody>
          <a:bodyPr/>
          <a:lstStyle/>
          <a:p>
            <a:r>
              <a:rPr lang="en-US" dirty="0"/>
              <a:t>VP Product</a:t>
            </a:r>
          </a:p>
        </p:txBody>
      </p:sp>
      <p:pic>
        <p:nvPicPr>
          <p:cNvPr id="57" name="Picture Placeholder 56" descr="Team member headshot">
            <a:extLst>
              <a:ext uri="{FF2B5EF4-FFF2-40B4-BE49-F238E27FC236}">
                <a16:creationId xmlns:a16="http://schemas.microsoft.com/office/drawing/2014/main" id="{D853FBC7-A1BB-468D-929B-B9AD94C4E7A5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79" y="4129478"/>
            <a:ext cx="1243292" cy="1144666"/>
          </a:xfrm>
        </p:spPr>
      </p:pic>
      <p:sp>
        <p:nvSpPr>
          <p:cNvPr id="256" name="Text Placeholder 255">
            <a:extLst>
              <a:ext uri="{FF2B5EF4-FFF2-40B4-BE49-F238E27FC236}">
                <a16:creationId xmlns:a16="http://schemas.microsoft.com/office/drawing/2014/main" id="{56DF08B9-89F4-44B3-8236-63644992A8F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76023" y="5480127"/>
            <a:ext cx="2315205" cy="348421"/>
          </a:xfrm>
        </p:spPr>
        <p:txBody>
          <a:bodyPr/>
          <a:lstStyle/>
          <a:p>
            <a:r>
              <a:rPr lang="en-US" dirty="0"/>
              <a:t>Rowan Murphy</a:t>
            </a:r>
          </a:p>
        </p:txBody>
      </p:sp>
      <p:sp>
        <p:nvSpPr>
          <p:cNvPr id="257" name="Text Placeholder 256">
            <a:extLst>
              <a:ext uri="{FF2B5EF4-FFF2-40B4-BE49-F238E27FC236}">
                <a16:creationId xmlns:a16="http://schemas.microsoft.com/office/drawing/2014/main" id="{EAC326D8-CB48-4C51-9E38-28DA2835C0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76023" y="5763717"/>
            <a:ext cx="2315205" cy="287066"/>
          </a:xfrm>
        </p:spPr>
        <p:txBody>
          <a:bodyPr/>
          <a:lstStyle/>
          <a:p>
            <a:r>
              <a:rPr lang="en-US" dirty="0"/>
              <a:t>SEO Strategist</a:t>
            </a:r>
          </a:p>
        </p:txBody>
      </p:sp>
      <p:pic>
        <p:nvPicPr>
          <p:cNvPr id="61" name="Picture Placeholder 60" descr="Team member headshot">
            <a:extLst>
              <a:ext uri="{FF2B5EF4-FFF2-40B4-BE49-F238E27FC236}">
                <a16:creationId xmlns:a16="http://schemas.microsoft.com/office/drawing/2014/main" id="{D68FAAAA-A833-4BB0-97FE-1C44D926F806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928" y="4129478"/>
            <a:ext cx="1243292" cy="1144666"/>
          </a:xfrm>
        </p:spPr>
      </p:pic>
      <p:sp>
        <p:nvSpPr>
          <p:cNvPr id="259" name="Text Placeholder 258">
            <a:extLst>
              <a:ext uri="{FF2B5EF4-FFF2-40B4-BE49-F238E27FC236}">
                <a16:creationId xmlns:a16="http://schemas.microsoft.com/office/drawing/2014/main" id="{ECFA1DEF-A469-4E45-A6B4-F488B2FDB3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23972" y="5480127"/>
            <a:ext cx="2315205" cy="348421"/>
          </a:xfrm>
        </p:spPr>
        <p:txBody>
          <a:bodyPr/>
          <a:lstStyle/>
          <a:p>
            <a:r>
              <a:rPr lang="en-US" dirty="0"/>
              <a:t>Elizabeth Moore</a:t>
            </a:r>
          </a:p>
        </p:txBody>
      </p:sp>
      <p:sp>
        <p:nvSpPr>
          <p:cNvPr id="260" name="Text Placeholder 259">
            <a:extLst>
              <a:ext uri="{FF2B5EF4-FFF2-40B4-BE49-F238E27FC236}">
                <a16:creationId xmlns:a16="http://schemas.microsoft.com/office/drawing/2014/main" id="{690CA58B-0F46-4237-AF89-6FF34ED8C77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23972" y="5763717"/>
            <a:ext cx="2315205" cy="287066"/>
          </a:xfrm>
        </p:spPr>
        <p:txBody>
          <a:bodyPr/>
          <a:lstStyle/>
          <a:p>
            <a:r>
              <a:rPr lang="en-US" dirty="0"/>
              <a:t>Product Designer</a:t>
            </a:r>
          </a:p>
        </p:txBody>
      </p:sp>
      <p:pic>
        <p:nvPicPr>
          <p:cNvPr id="65" name="Picture Placeholder 64" descr="Team member headshot">
            <a:extLst>
              <a:ext uri="{FF2B5EF4-FFF2-40B4-BE49-F238E27FC236}">
                <a16:creationId xmlns:a16="http://schemas.microsoft.com/office/drawing/2014/main" id="{EC97216F-F151-44D3-B8BA-5DB09B44B9D2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7876" y="4125872"/>
            <a:ext cx="1243292" cy="1144666"/>
          </a:xfrm>
        </p:spPr>
      </p:pic>
      <p:sp>
        <p:nvSpPr>
          <p:cNvPr id="262" name="Text Placeholder 261">
            <a:extLst>
              <a:ext uri="{FF2B5EF4-FFF2-40B4-BE49-F238E27FC236}">
                <a16:creationId xmlns:a16="http://schemas.microsoft.com/office/drawing/2014/main" id="{E9D3D470-5E4C-4263-8545-CCBA41D4BF3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971920" y="5476521"/>
            <a:ext cx="2315205" cy="348421"/>
          </a:xfrm>
        </p:spPr>
        <p:txBody>
          <a:bodyPr/>
          <a:lstStyle/>
          <a:p>
            <a:r>
              <a:rPr lang="en-US" dirty="0"/>
              <a:t>Robin Kline</a:t>
            </a:r>
          </a:p>
        </p:txBody>
      </p:sp>
      <p:sp>
        <p:nvSpPr>
          <p:cNvPr id="263" name="Text Placeholder 262">
            <a:extLst>
              <a:ext uri="{FF2B5EF4-FFF2-40B4-BE49-F238E27FC236}">
                <a16:creationId xmlns:a16="http://schemas.microsoft.com/office/drawing/2014/main" id="{36993412-59F1-48AB-B148-B34B9FE3DD6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971920" y="5760111"/>
            <a:ext cx="2315205" cy="287066"/>
          </a:xfrm>
        </p:spPr>
        <p:txBody>
          <a:bodyPr/>
          <a:lstStyle/>
          <a:p>
            <a:r>
              <a:rPr lang="en-US" dirty="0"/>
              <a:t>Content Developer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51A93-FA25-4E10-A598-696194FE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1503D-0BF2-4D11-924C-074E89D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9DE11-0BE6-4400-9668-411A9B0A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2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3394C86-3678-4767-9BA9-039380E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928" y="2828424"/>
            <a:ext cx="10392644" cy="1608635"/>
            <a:chOff x="896928" y="2828424"/>
            <a:chExt cx="10392644" cy="160863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79F5EC-E9A8-486A-B033-89646A306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05563" y="3632741"/>
              <a:ext cx="7257471" cy="21"/>
              <a:chOff x="2505563" y="4875337"/>
              <a:chExt cx="7257471" cy="2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E12F95C-B51E-4D4A-8268-671616826F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346225" y="4875338"/>
                <a:ext cx="1416809" cy="2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F91B3C1-0B67-4152-BF76-D512D700B6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5400761" y="4875337"/>
                <a:ext cx="1472831" cy="1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C1410C5-14A1-416E-BB83-F2669D823D6E}"/>
                  </a:ext>
                </a:extLst>
              </p:cNvPr>
              <p:cNvCxnSpPr>
                <a:cxnSpLocks/>
                <a:stCxn id="42" idx="17"/>
                <a:endCxn id="46" idx="21"/>
              </p:cNvCxnSpPr>
              <p:nvPr userDrawn="1"/>
            </p:nvCxnSpPr>
            <p:spPr>
              <a:xfrm>
                <a:off x="2505563" y="4875338"/>
                <a:ext cx="1312939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aphic 17">
              <a:extLst>
                <a:ext uri="{FF2B5EF4-FFF2-40B4-BE49-F238E27FC236}">
                  <a16:creationId xmlns:a16="http://schemas.microsoft.com/office/drawing/2014/main" id="{736196DD-20EE-42D2-BD8D-A7B8ED200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896928" y="2828424"/>
              <a:ext cx="1608635" cy="1608635"/>
              <a:chOff x="545026" y="3295434"/>
              <a:chExt cx="2382386" cy="2382385"/>
            </a:xfrm>
          </p:grpSpPr>
          <p:sp>
            <p:nvSpPr>
              <p:cNvPr id="42" name="Graphic 17">
                <a:extLst>
                  <a:ext uri="{FF2B5EF4-FFF2-40B4-BE49-F238E27FC236}">
                    <a16:creationId xmlns:a16="http://schemas.microsoft.com/office/drawing/2014/main" id="{348CAE1E-2FF9-4C33-8537-A7A476279F8C}"/>
                  </a:ext>
                </a:extLst>
              </p:cNvPr>
              <p:cNvSpPr/>
              <p:nvPr/>
            </p:nvSpPr>
            <p:spPr>
              <a:xfrm>
                <a:off x="545026" y="3372572"/>
                <a:ext cx="2382386" cy="2305247"/>
              </a:xfrm>
              <a:custGeom>
                <a:avLst/>
                <a:gdLst>
                  <a:gd name="connsiteX0" fmla="*/ 1613719 w 2382386"/>
                  <a:gd name="connsiteY0" fmla="*/ 0 h 2305247"/>
                  <a:gd name="connsiteX1" fmla="*/ 1613719 w 2382386"/>
                  <a:gd name="connsiteY1" fmla="*/ 196239 h 2305247"/>
                  <a:gd name="connsiteX2" fmla="*/ 1905469 w 2382386"/>
                  <a:gd name="connsiteY2" fmla="*/ 399749 h 2305247"/>
                  <a:gd name="connsiteX3" fmla="*/ 2122041 w 2382386"/>
                  <a:gd name="connsiteY3" fmla="*/ 720912 h 2305247"/>
                  <a:gd name="connsiteX4" fmla="*/ 2201351 w 2382386"/>
                  <a:gd name="connsiteY4" fmla="*/ 1114055 h 2305247"/>
                  <a:gd name="connsiteX5" fmla="*/ 2122041 w 2382386"/>
                  <a:gd name="connsiteY5" fmla="*/ 1507198 h 2305247"/>
                  <a:gd name="connsiteX6" fmla="*/ 1905469 w 2382386"/>
                  <a:gd name="connsiteY6" fmla="*/ 1828361 h 2305247"/>
                  <a:gd name="connsiteX7" fmla="*/ 1584306 w 2382386"/>
                  <a:gd name="connsiteY7" fmla="*/ 2044933 h 2305247"/>
                  <a:gd name="connsiteX8" fmla="*/ 1191163 w 2382386"/>
                  <a:gd name="connsiteY8" fmla="*/ 2124243 h 2305247"/>
                  <a:gd name="connsiteX9" fmla="*/ 798020 w 2382386"/>
                  <a:gd name="connsiteY9" fmla="*/ 2044933 h 2305247"/>
                  <a:gd name="connsiteX10" fmla="*/ 476857 w 2382386"/>
                  <a:gd name="connsiteY10" fmla="*/ 1828361 h 2305247"/>
                  <a:gd name="connsiteX11" fmla="*/ 260285 w 2382386"/>
                  <a:gd name="connsiteY11" fmla="*/ 1507198 h 2305247"/>
                  <a:gd name="connsiteX12" fmla="*/ 181005 w 2382386"/>
                  <a:gd name="connsiteY12" fmla="*/ 1114055 h 2305247"/>
                  <a:gd name="connsiteX13" fmla="*/ 260315 w 2382386"/>
                  <a:gd name="connsiteY13" fmla="*/ 720912 h 2305247"/>
                  <a:gd name="connsiteX14" fmla="*/ 476888 w 2382386"/>
                  <a:gd name="connsiteY14" fmla="*/ 399749 h 2305247"/>
                  <a:gd name="connsiteX15" fmla="*/ 768637 w 2382386"/>
                  <a:gd name="connsiteY15" fmla="*/ 196239 h 2305247"/>
                  <a:gd name="connsiteX16" fmla="*/ 768637 w 2382386"/>
                  <a:gd name="connsiteY16" fmla="*/ 0 h 2305247"/>
                  <a:gd name="connsiteX17" fmla="*/ 0 w 2382386"/>
                  <a:gd name="connsiteY17" fmla="*/ 1114055 h 2305247"/>
                  <a:gd name="connsiteX18" fmla="*/ 1191193 w 2382386"/>
                  <a:gd name="connsiteY18" fmla="*/ 2305248 h 2305247"/>
                  <a:gd name="connsiteX19" fmla="*/ 2382386 w 2382386"/>
                  <a:gd name="connsiteY19" fmla="*/ 1114055 h 2305247"/>
                  <a:gd name="connsiteX20" fmla="*/ 1613719 w 2382386"/>
                  <a:gd name="connsiteY20" fmla="*/ 0 h 230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2386" h="2305247">
                    <a:moveTo>
                      <a:pt x="1613719" y="0"/>
                    </a:moveTo>
                    <a:lnTo>
                      <a:pt x="1613719" y="196239"/>
                    </a:lnTo>
                    <a:cubicBezTo>
                      <a:pt x="1722231" y="246227"/>
                      <a:pt x="1820276" y="314556"/>
                      <a:pt x="1905469" y="399749"/>
                    </a:cubicBezTo>
                    <a:cubicBezTo>
                      <a:pt x="1998294" y="492575"/>
                      <a:pt x="2071148" y="600635"/>
                      <a:pt x="2122041" y="720912"/>
                    </a:cubicBezTo>
                    <a:cubicBezTo>
                      <a:pt x="2174683" y="845323"/>
                      <a:pt x="2201351" y="977607"/>
                      <a:pt x="2201351" y="1114055"/>
                    </a:cubicBezTo>
                    <a:cubicBezTo>
                      <a:pt x="2201351" y="1250502"/>
                      <a:pt x="2174683" y="1382787"/>
                      <a:pt x="2122041" y="1507198"/>
                    </a:cubicBezTo>
                    <a:cubicBezTo>
                      <a:pt x="2071179" y="1627475"/>
                      <a:pt x="1998324" y="1735505"/>
                      <a:pt x="1905469" y="1828361"/>
                    </a:cubicBezTo>
                    <a:cubicBezTo>
                      <a:pt x="1812643" y="1921186"/>
                      <a:pt x="1704583" y="1994040"/>
                      <a:pt x="1584306" y="2044933"/>
                    </a:cubicBezTo>
                    <a:cubicBezTo>
                      <a:pt x="1459895" y="2097545"/>
                      <a:pt x="1327611" y="2124243"/>
                      <a:pt x="1191163" y="2124243"/>
                    </a:cubicBezTo>
                    <a:cubicBezTo>
                      <a:pt x="1054716" y="2124243"/>
                      <a:pt x="922431" y="2097545"/>
                      <a:pt x="798020" y="2044933"/>
                    </a:cubicBezTo>
                    <a:cubicBezTo>
                      <a:pt x="677743" y="1994071"/>
                      <a:pt x="569713" y="1921186"/>
                      <a:pt x="476857" y="1828361"/>
                    </a:cubicBezTo>
                    <a:cubicBezTo>
                      <a:pt x="384032" y="1735535"/>
                      <a:pt x="311178" y="1627475"/>
                      <a:pt x="260285" y="1507198"/>
                    </a:cubicBezTo>
                    <a:cubicBezTo>
                      <a:pt x="207673" y="1382787"/>
                      <a:pt x="181005" y="1250502"/>
                      <a:pt x="181005" y="1114055"/>
                    </a:cubicBezTo>
                    <a:cubicBezTo>
                      <a:pt x="181005" y="977607"/>
                      <a:pt x="207673" y="845323"/>
                      <a:pt x="260315" y="720912"/>
                    </a:cubicBezTo>
                    <a:cubicBezTo>
                      <a:pt x="311178" y="600635"/>
                      <a:pt x="384032" y="492605"/>
                      <a:pt x="476888" y="399749"/>
                    </a:cubicBezTo>
                    <a:cubicBezTo>
                      <a:pt x="562081" y="314556"/>
                      <a:pt x="660125" y="246227"/>
                      <a:pt x="768637" y="196239"/>
                    </a:cubicBezTo>
                    <a:lnTo>
                      <a:pt x="768637" y="0"/>
                    </a:lnTo>
                    <a:cubicBezTo>
                      <a:pt x="319353" y="170476"/>
                      <a:pt x="0" y="604979"/>
                      <a:pt x="0" y="1114055"/>
                    </a:cubicBezTo>
                    <a:cubicBezTo>
                      <a:pt x="0" y="1771917"/>
                      <a:pt x="533301" y="2305248"/>
                      <a:pt x="1191193" y="2305248"/>
                    </a:cubicBezTo>
                    <a:cubicBezTo>
                      <a:pt x="1849055" y="2305248"/>
                      <a:pt x="2382386" y="1771947"/>
                      <a:pt x="2382386" y="1114055"/>
                    </a:cubicBezTo>
                    <a:cubicBezTo>
                      <a:pt x="2382356" y="604979"/>
                      <a:pt x="2063033" y="170476"/>
                      <a:pt x="161371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Graphic 17">
                <a:extLst>
                  <a:ext uri="{FF2B5EF4-FFF2-40B4-BE49-F238E27FC236}">
                    <a16:creationId xmlns:a16="http://schemas.microsoft.com/office/drawing/2014/main" id="{1B21FB91-B8AB-4D21-B084-E5494559E3E3}"/>
                  </a:ext>
                </a:extLst>
              </p:cNvPr>
              <p:cNvSpPr/>
              <p:nvPr/>
            </p:nvSpPr>
            <p:spPr>
              <a:xfrm>
                <a:off x="1302327" y="3295434"/>
                <a:ext cx="861065" cy="273377"/>
              </a:xfrm>
              <a:custGeom>
                <a:avLst/>
                <a:gdLst>
                  <a:gd name="connsiteX0" fmla="*/ 29383 w 845111"/>
                  <a:gd name="connsiteY0" fmla="*/ 260315 h 273377"/>
                  <a:gd name="connsiteX1" fmla="*/ 422556 w 845111"/>
                  <a:gd name="connsiteY1" fmla="*/ 181005 h 273377"/>
                  <a:gd name="connsiteX2" fmla="*/ 815699 w 845111"/>
                  <a:gd name="connsiteY2" fmla="*/ 260315 h 273377"/>
                  <a:gd name="connsiteX3" fmla="*/ 845112 w 845111"/>
                  <a:gd name="connsiteY3" fmla="*/ 273378 h 273377"/>
                  <a:gd name="connsiteX4" fmla="*/ 845112 w 845111"/>
                  <a:gd name="connsiteY4" fmla="*/ 77138 h 273377"/>
                  <a:gd name="connsiteX5" fmla="*/ 422556 w 845111"/>
                  <a:gd name="connsiteY5" fmla="*/ 0 h 273377"/>
                  <a:gd name="connsiteX6" fmla="*/ 0 w 845111"/>
                  <a:gd name="connsiteY6" fmla="*/ 77138 h 273377"/>
                  <a:gd name="connsiteX7" fmla="*/ 0 w 845111"/>
                  <a:gd name="connsiteY7" fmla="*/ 273378 h 273377"/>
                  <a:gd name="connsiteX8" fmla="*/ 29383 w 845111"/>
                  <a:gd name="connsiteY8" fmla="*/ 260315 h 2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111" h="273377">
                    <a:moveTo>
                      <a:pt x="29383" y="260315"/>
                    </a:moveTo>
                    <a:cubicBezTo>
                      <a:pt x="153824" y="207703"/>
                      <a:pt x="286078" y="181005"/>
                      <a:pt x="422556" y="181005"/>
                    </a:cubicBezTo>
                    <a:cubicBezTo>
                      <a:pt x="559003" y="181005"/>
                      <a:pt x="691288" y="207703"/>
                      <a:pt x="815699" y="260315"/>
                    </a:cubicBezTo>
                    <a:cubicBezTo>
                      <a:pt x="825594" y="264508"/>
                      <a:pt x="835368" y="268883"/>
                      <a:pt x="845112" y="273378"/>
                    </a:cubicBezTo>
                    <a:lnTo>
                      <a:pt x="845112" y="77138"/>
                    </a:lnTo>
                    <a:cubicBezTo>
                      <a:pt x="713763" y="27302"/>
                      <a:pt x="571342" y="0"/>
                      <a:pt x="422556" y="0"/>
                    </a:cubicBezTo>
                    <a:cubicBezTo>
                      <a:pt x="273770" y="0"/>
                      <a:pt x="131319" y="27302"/>
                      <a:pt x="0" y="77138"/>
                    </a:cubicBezTo>
                    <a:lnTo>
                      <a:pt x="0" y="273378"/>
                    </a:lnTo>
                    <a:cubicBezTo>
                      <a:pt x="9714" y="268883"/>
                      <a:pt x="19488" y="264508"/>
                      <a:pt x="29383" y="2603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5" name="Graphic 19">
              <a:extLst>
                <a:ext uri="{FF2B5EF4-FFF2-40B4-BE49-F238E27FC236}">
                  <a16:creationId xmlns:a16="http://schemas.microsoft.com/office/drawing/2014/main" id="{FBB261CB-53CF-4BB5-B429-FE3D00924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3818502" y="2828424"/>
              <a:ext cx="1608635" cy="1608635"/>
              <a:chOff x="3228554" y="3295434"/>
              <a:chExt cx="2382386" cy="2382386"/>
            </a:xfrm>
          </p:grpSpPr>
          <p:sp>
            <p:nvSpPr>
              <p:cNvPr id="46" name="Graphic 19">
                <a:extLst>
                  <a:ext uri="{FF2B5EF4-FFF2-40B4-BE49-F238E27FC236}">
                    <a16:creationId xmlns:a16="http://schemas.microsoft.com/office/drawing/2014/main" id="{BC2EB5BD-BC81-458F-A170-A9C9D469CA8F}"/>
                  </a:ext>
                </a:extLst>
              </p:cNvPr>
              <p:cNvSpPr/>
              <p:nvPr/>
            </p:nvSpPr>
            <p:spPr>
              <a:xfrm>
                <a:off x="3228554" y="3295434"/>
                <a:ext cx="2382386" cy="2382386"/>
              </a:xfrm>
              <a:custGeom>
                <a:avLst/>
                <a:gdLst>
                  <a:gd name="connsiteX0" fmla="*/ 2201351 w 2382386"/>
                  <a:gd name="connsiteY0" fmla="*/ 1191193 h 2382386"/>
                  <a:gd name="connsiteX1" fmla="*/ 2122041 w 2382386"/>
                  <a:gd name="connsiteY1" fmla="*/ 1584336 h 2382386"/>
                  <a:gd name="connsiteX2" fmla="*/ 1905469 w 2382386"/>
                  <a:gd name="connsiteY2" fmla="*/ 1905499 h 2382386"/>
                  <a:gd name="connsiteX3" fmla="*/ 1584306 w 2382386"/>
                  <a:gd name="connsiteY3" fmla="*/ 2122071 h 2382386"/>
                  <a:gd name="connsiteX4" fmla="*/ 1191163 w 2382386"/>
                  <a:gd name="connsiteY4" fmla="*/ 2201381 h 2382386"/>
                  <a:gd name="connsiteX5" fmla="*/ 798020 w 2382386"/>
                  <a:gd name="connsiteY5" fmla="*/ 2122071 h 2382386"/>
                  <a:gd name="connsiteX6" fmla="*/ 476857 w 2382386"/>
                  <a:gd name="connsiteY6" fmla="*/ 1905499 h 2382386"/>
                  <a:gd name="connsiteX7" fmla="*/ 260285 w 2382386"/>
                  <a:gd name="connsiteY7" fmla="*/ 1584336 h 2382386"/>
                  <a:gd name="connsiteX8" fmla="*/ 181005 w 2382386"/>
                  <a:gd name="connsiteY8" fmla="*/ 1191193 h 2382386"/>
                  <a:gd name="connsiteX9" fmla="*/ 260315 w 2382386"/>
                  <a:gd name="connsiteY9" fmla="*/ 798051 h 2382386"/>
                  <a:gd name="connsiteX10" fmla="*/ 476888 w 2382386"/>
                  <a:gd name="connsiteY10" fmla="*/ 476888 h 2382386"/>
                  <a:gd name="connsiteX11" fmla="*/ 768637 w 2382386"/>
                  <a:gd name="connsiteY11" fmla="*/ 273378 h 2382386"/>
                  <a:gd name="connsiteX12" fmla="*/ 798051 w 2382386"/>
                  <a:gd name="connsiteY12" fmla="*/ 260315 h 2382386"/>
                  <a:gd name="connsiteX13" fmla="*/ 1191193 w 2382386"/>
                  <a:gd name="connsiteY13" fmla="*/ 181005 h 2382386"/>
                  <a:gd name="connsiteX14" fmla="*/ 1584336 w 2382386"/>
                  <a:gd name="connsiteY14" fmla="*/ 260315 h 2382386"/>
                  <a:gd name="connsiteX15" fmla="*/ 1613749 w 2382386"/>
                  <a:gd name="connsiteY15" fmla="*/ 273378 h 2382386"/>
                  <a:gd name="connsiteX16" fmla="*/ 1613749 w 2382386"/>
                  <a:gd name="connsiteY16" fmla="*/ 77138 h 2382386"/>
                  <a:gd name="connsiteX17" fmla="*/ 1191193 w 2382386"/>
                  <a:gd name="connsiteY17" fmla="*/ 0 h 2382386"/>
                  <a:gd name="connsiteX18" fmla="*/ 768637 w 2382386"/>
                  <a:gd name="connsiteY18" fmla="*/ 77138 h 2382386"/>
                  <a:gd name="connsiteX19" fmla="*/ 0 w 2382386"/>
                  <a:gd name="connsiteY19" fmla="*/ 1191193 h 2382386"/>
                  <a:gd name="connsiteX20" fmla="*/ 1191193 w 2382386"/>
                  <a:gd name="connsiteY20" fmla="*/ 2382386 h 2382386"/>
                  <a:gd name="connsiteX21" fmla="*/ 2382386 w 2382386"/>
                  <a:gd name="connsiteY21" fmla="*/ 1191193 h 2382386"/>
                  <a:gd name="connsiteX22" fmla="*/ 2376534 w 2382386"/>
                  <a:gd name="connsiteY22" fmla="*/ 1072454 h 2382386"/>
                  <a:gd name="connsiteX23" fmla="*/ 2194473 w 2382386"/>
                  <a:gd name="connsiteY23" fmla="*/ 1072454 h 2382386"/>
                  <a:gd name="connsiteX24" fmla="*/ 2201351 w 2382386"/>
                  <a:gd name="connsiteY24" fmla="*/ 1191193 h 23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82386" h="2382386">
                    <a:moveTo>
                      <a:pt x="2201351" y="1191193"/>
                    </a:moveTo>
                    <a:cubicBezTo>
                      <a:pt x="2201351" y="1327641"/>
                      <a:pt x="2174683" y="1459925"/>
                      <a:pt x="2122041" y="1584336"/>
                    </a:cubicBezTo>
                    <a:cubicBezTo>
                      <a:pt x="2071179" y="1704614"/>
                      <a:pt x="1998324" y="1812643"/>
                      <a:pt x="1905469" y="1905499"/>
                    </a:cubicBezTo>
                    <a:cubicBezTo>
                      <a:pt x="1812643" y="1998324"/>
                      <a:pt x="1704583" y="2071179"/>
                      <a:pt x="1584306" y="2122071"/>
                    </a:cubicBezTo>
                    <a:cubicBezTo>
                      <a:pt x="1459895" y="2174683"/>
                      <a:pt x="1327611" y="2201381"/>
                      <a:pt x="1191163" y="2201381"/>
                    </a:cubicBezTo>
                    <a:cubicBezTo>
                      <a:pt x="1054716" y="2201381"/>
                      <a:pt x="922431" y="2174683"/>
                      <a:pt x="798020" y="2122071"/>
                    </a:cubicBezTo>
                    <a:cubicBezTo>
                      <a:pt x="677743" y="2071209"/>
                      <a:pt x="569713" y="1998324"/>
                      <a:pt x="476857" y="1905499"/>
                    </a:cubicBezTo>
                    <a:cubicBezTo>
                      <a:pt x="384032" y="1812673"/>
                      <a:pt x="311178" y="1704614"/>
                      <a:pt x="260285" y="1584336"/>
                    </a:cubicBezTo>
                    <a:cubicBezTo>
                      <a:pt x="207703" y="1459925"/>
                      <a:pt x="181005" y="1327641"/>
                      <a:pt x="181005" y="1191193"/>
                    </a:cubicBezTo>
                    <a:cubicBezTo>
                      <a:pt x="181005" y="1054746"/>
                      <a:pt x="207673" y="922461"/>
                      <a:pt x="260315" y="798051"/>
                    </a:cubicBezTo>
                    <a:cubicBezTo>
                      <a:pt x="311178" y="677773"/>
                      <a:pt x="384032" y="569743"/>
                      <a:pt x="476888" y="476888"/>
                    </a:cubicBezTo>
                    <a:cubicBezTo>
                      <a:pt x="562081" y="391695"/>
                      <a:pt x="660125" y="323365"/>
                      <a:pt x="768637" y="273378"/>
                    </a:cubicBezTo>
                    <a:cubicBezTo>
                      <a:pt x="778351" y="268883"/>
                      <a:pt x="788125" y="264508"/>
                      <a:pt x="798051" y="260315"/>
                    </a:cubicBezTo>
                    <a:cubicBezTo>
                      <a:pt x="922461" y="207703"/>
                      <a:pt x="1054716" y="181005"/>
                      <a:pt x="1191193" y="181005"/>
                    </a:cubicBezTo>
                    <a:cubicBezTo>
                      <a:pt x="1327641" y="181005"/>
                      <a:pt x="1459925" y="207703"/>
                      <a:pt x="1584336" y="260315"/>
                    </a:cubicBezTo>
                    <a:cubicBezTo>
                      <a:pt x="1594231" y="264508"/>
                      <a:pt x="1604005" y="268883"/>
                      <a:pt x="1613749" y="273378"/>
                    </a:cubicBezTo>
                    <a:lnTo>
                      <a:pt x="1613749" y="77138"/>
                    </a:lnTo>
                    <a:cubicBezTo>
                      <a:pt x="1482400" y="27302"/>
                      <a:pt x="1339979" y="0"/>
                      <a:pt x="1191193" y="0"/>
                    </a:cubicBezTo>
                    <a:cubicBezTo>
                      <a:pt x="1042407" y="0"/>
                      <a:pt x="899956" y="27302"/>
                      <a:pt x="768637" y="77138"/>
                    </a:cubicBezTo>
                    <a:cubicBezTo>
                      <a:pt x="319353" y="247615"/>
                      <a:pt x="0" y="682117"/>
                      <a:pt x="0" y="1191193"/>
                    </a:cubicBezTo>
                    <a:cubicBezTo>
                      <a:pt x="0" y="1849055"/>
                      <a:pt x="533301" y="2382386"/>
                      <a:pt x="1191193" y="2382386"/>
                    </a:cubicBezTo>
                    <a:cubicBezTo>
                      <a:pt x="1849055" y="2382386"/>
                      <a:pt x="2382386" y="1849086"/>
                      <a:pt x="2382386" y="1191193"/>
                    </a:cubicBezTo>
                    <a:cubicBezTo>
                      <a:pt x="2382386" y="1151131"/>
                      <a:pt x="2380395" y="1111521"/>
                      <a:pt x="2376534" y="1072454"/>
                    </a:cubicBezTo>
                    <a:lnTo>
                      <a:pt x="2194473" y="1072454"/>
                    </a:lnTo>
                    <a:cubicBezTo>
                      <a:pt x="2198998" y="1111611"/>
                      <a:pt x="2201351" y="1151221"/>
                      <a:pt x="2201351" y="1191193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Graphic 19">
                <a:extLst>
                  <a:ext uri="{FF2B5EF4-FFF2-40B4-BE49-F238E27FC236}">
                    <a16:creationId xmlns:a16="http://schemas.microsoft.com/office/drawing/2014/main" id="{0977FA8C-A2E1-4DB6-A031-BDD7B0B80BE7}"/>
                  </a:ext>
                </a:extLst>
              </p:cNvPr>
              <p:cNvSpPr/>
              <p:nvPr/>
            </p:nvSpPr>
            <p:spPr>
              <a:xfrm>
                <a:off x="4836606" y="3371529"/>
                <a:ext cx="760584" cy="995315"/>
              </a:xfrm>
              <a:custGeom>
                <a:avLst/>
                <a:gdLst>
                  <a:gd name="connsiteX0" fmla="*/ 0 w 762784"/>
                  <a:gd name="connsiteY0" fmla="*/ 0 h 995315"/>
                  <a:gd name="connsiteX1" fmla="*/ 0 w 762784"/>
                  <a:gd name="connsiteY1" fmla="*/ 0 h 995315"/>
                  <a:gd name="connsiteX2" fmla="*/ 0 w 762784"/>
                  <a:gd name="connsiteY2" fmla="*/ 196239 h 995315"/>
                  <a:gd name="connsiteX3" fmla="*/ 0 w 762784"/>
                  <a:gd name="connsiteY3" fmla="*/ 196239 h 995315"/>
                  <a:gd name="connsiteX4" fmla="*/ 291750 w 762784"/>
                  <a:gd name="connsiteY4" fmla="*/ 399749 h 995315"/>
                  <a:gd name="connsiteX5" fmla="*/ 508322 w 762784"/>
                  <a:gd name="connsiteY5" fmla="*/ 720912 h 995315"/>
                  <a:gd name="connsiteX6" fmla="*/ 580724 w 762784"/>
                  <a:gd name="connsiteY6" fmla="*/ 995316 h 995315"/>
                  <a:gd name="connsiteX7" fmla="*/ 762785 w 762784"/>
                  <a:gd name="connsiteY7" fmla="*/ 995316 h 995315"/>
                  <a:gd name="connsiteX8" fmla="*/ 0 w 762784"/>
                  <a:gd name="connsiteY8" fmla="*/ 0 h 9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2784" h="995315">
                    <a:moveTo>
                      <a:pt x="0" y="0"/>
                    </a:moveTo>
                    <a:lnTo>
                      <a:pt x="0" y="0"/>
                    </a:lnTo>
                    <a:lnTo>
                      <a:pt x="0" y="196239"/>
                    </a:lnTo>
                    <a:lnTo>
                      <a:pt x="0" y="196239"/>
                    </a:lnTo>
                    <a:cubicBezTo>
                      <a:pt x="108513" y="246227"/>
                      <a:pt x="206557" y="314556"/>
                      <a:pt x="291750" y="399749"/>
                    </a:cubicBezTo>
                    <a:cubicBezTo>
                      <a:pt x="384575" y="492575"/>
                      <a:pt x="457430" y="600635"/>
                      <a:pt x="508322" y="720912"/>
                    </a:cubicBezTo>
                    <a:cubicBezTo>
                      <a:pt x="545519" y="808881"/>
                      <a:pt x="569713" y="900801"/>
                      <a:pt x="580724" y="995316"/>
                    </a:cubicBezTo>
                    <a:lnTo>
                      <a:pt x="762785" y="995316"/>
                    </a:lnTo>
                    <a:cubicBezTo>
                      <a:pt x="717564" y="538218"/>
                      <a:pt x="413928" y="15708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8" name="Graphic 21">
              <a:extLst>
                <a:ext uri="{FF2B5EF4-FFF2-40B4-BE49-F238E27FC236}">
                  <a16:creationId xmlns:a16="http://schemas.microsoft.com/office/drawing/2014/main" id="{CAA38FCB-FD73-463F-8842-CB59848F4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6777750" y="2828424"/>
              <a:ext cx="1608615" cy="1608635"/>
              <a:chOff x="5912082" y="3295434"/>
              <a:chExt cx="2382356" cy="2382386"/>
            </a:xfrm>
          </p:grpSpPr>
          <p:sp>
            <p:nvSpPr>
              <p:cNvPr id="49" name="Graphic 21">
                <a:extLst>
                  <a:ext uri="{FF2B5EF4-FFF2-40B4-BE49-F238E27FC236}">
                    <a16:creationId xmlns:a16="http://schemas.microsoft.com/office/drawing/2014/main" id="{E21C76FD-0D7D-4026-8FFE-EC1CD493AB8F}"/>
                  </a:ext>
                </a:extLst>
              </p:cNvPr>
              <p:cNvSpPr/>
              <p:nvPr/>
            </p:nvSpPr>
            <p:spPr>
              <a:xfrm>
                <a:off x="5912082" y="3295434"/>
                <a:ext cx="2376533" cy="2382386"/>
              </a:xfrm>
              <a:custGeom>
                <a:avLst/>
                <a:gdLst>
                  <a:gd name="connsiteX0" fmla="*/ 1191193 w 2376533"/>
                  <a:gd name="connsiteY0" fmla="*/ 2201351 h 2382386"/>
                  <a:gd name="connsiteX1" fmla="*/ 798051 w 2376533"/>
                  <a:gd name="connsiteY1" fmla="*/ 2122041 h 2382386"/>
                  <a:gd name="connsiteX2" fmla="*/ 476888 w 2376533"/>
                  <a:gd name="connsiteY2" fmla="*/ 1905469 h 2382386"/>
                  <a:gd name="connsiteX3" fmla="*/ 260315 w 2376533"/>
                  <a:gd name="connsiteY3" fmla="*/ 1584306 h 2382386"/>
                  <a:gd name="connsiteX4" fmla="*/ 181005 w 2376533"/>
                  <a:gd name="connsiteY4" fmla="*/ 1191193 h 2382386"/>
                  <a:gd name="connsiteX5" fmla="*/ 260315 w 2376533"/>
                  <a:gd name="connsiteY5" fmla="*/ 798051 h 2382386"/>
                  <a:gd name="connsiteX6" fmla="*/ 476888 w 2376533"/>
                  <a:gd name="connsiteY6" fmla="*/ 476888 h 2382386"/>
                  <a:gd name="connsiteX7" fmla="*/ 768637 w 2376533"/>
                  <a:gd name="connsiteY7" fmla="*/ 273378 h 2382386"/>
                  <a:gd name="connsiteX8" fmla="*/ 798051 w 2376533"/>
                  <a:gd name="connsiteY8" fmla="*/ 260315 h 2382386"/>
                  <a:gd name="connsiteX9" fmla="*/ 1191193 w 2376533"/>
                  <a:gd name="connsiteY9" fmla="*/ 181005 h 2382386"/>
                  <a:gd name="connsiteX10" fmla="*/ 1584336 w 2376533"/>
                  <a:gd name="connsiteY10" fmla="*/ 260315 h 2382386"/>
                  <a:gd name="connsiteX11" fmla="*/ 1613749 w 2376533"/>
                  <a:gd name="connsiteY11" fmla="*/ 273378 h 2382386"/>
                  <a:gd name="connsiteX12" fmla="*/ 1905499 w 2376533"/>
                  <a:gd name="connsiteY12" fmla="*/ 476888 h 2382386"/>
                  <a:gd name="connsiteX13" fmla="*/ 2122071 w 2376533"/>
                  <a:gd name="connsiteY13" fmla="*/ 798051 h 2382386"/>
                  <a:gd name="connsiteX14" fmla="*/ 2194473 w 2376533"/>
                  <a:gd name="connsiteY14" fmla="*/ 1072454 h 2382386"/>
                  <a:gd name="connsiteX15" fmla="*/ 2376534 w 2376533"/>
                  <a:gd name="connsiteY15" fmla="*/ 1072454 h 2382386"/>
                  <a:gd name="connsiteX16" fmla="*/ 1613749 w 2376533"/>
                  <a:gd name="connsiteY16" fmla="*/ 77138 h 2382386"/>
                  <a:gd name="connsiteX17" fmla="*/ 1191193 w 2376533"/>
                  <a:gd name="connsiteY17" fmla="*/ 0 h 2382386"/>
                  <a:gd name="connsiteX18" fmla="*/ 768637 w 2376533"/>
                  <a:gd name="connsiteY18" fmla="*/ 77138 h 2382386"/>
                  <a:gd name="connsiteX19" fmla="*/ 0 w 2376533"/>
                  <a:gd name="connsiteY19" fmla="*/ 1191193 h 2382386"/>
                  <a:gd name="connsiteX20" fmla="*/ 1191193 w 2376533"/>
                  <a:gd name="connsiteY20" fmla="*/ 2382386 h 2382386"/>
                  <a:gd name="connsiteX21" fmla="*/ 1395668 w 2376533"/>
                  <a:gd name="connsiteY21" fmla="*/ 2364889 h 2382386"/>
                  <a:gd name="connsiteX22" fmla="*/ 1395668 w 2376533"/>
                  <a:gd name="connsiteY22" fmla="*/ 2180747 h 2382386"/>
                  <a:gd name="connsiteX23" fmla="*/ 1191193 w 2376533"/>
                  <a:gd name="connsiteY23" fmla="*/ 2201351 h 23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76533" h="2382386">
                    <a:moveTo>
                      <a:pt x="1191193" y="2201351"/>
                    </a:moveTo>
                    <a:cubicBezTo>
                      <a:pt x="1054746" y="2201351"/>
                      <a:pt x="922461" y="2174683"/>
                      <a:pt x="798051" y="2122041"/>
                    </a:cubicBezTo>
                    <a:cubicBezTo>
                      <a:pt x="677773" y="2071179"/>
                      <a:pt x="569743" y="1998324"/>
                      <a:pt x="476888" y="1905469"/>
                    </a:cubicBezTo>
                    <a:cubicBezTo>
                      <a:pt x="384062" y="1812643"/>
                      <a:pt x="311208" y="1704583"/>
                      <a:pt x="260315" y="1584306"/>
                    </a:cubicBezTo>
                    <a:cubicBezTo>
                      <a:pt x="207703" y="1459925"/>
                      <a:pt x="181005" y="1327641"/>
                      <a:pt x="181005" y="1191193"/>
                    </a:cubicBezTo>
                    <a:cubicBezTo>
                      <a:pt x="181005" y="1054746"/>
                      <a:pt x="207673" y="922461"/>
                      <a:pt x="260315" y="798051"/>
                    </a:cubicBezTo>
                    <a:cubicBezTo>
                      <a:pt x="311178" y="677773"/>
                      <a:pt x="384032" y="569743"/>
                      <a:pt x="476888" y="476888"/>
                    </a:cubicBezTo>
                    <a:cubicBezTo>
                      <a:pt x="562081" y="391695"/>
                      <a:pt x="660125" y="323365"/>
                      <a:pt x="768637" y="273378"/>
                    </a:cubicBezTo>
                    <a:cubicBezTo>
                      <a:pt x="778351" y="268883"/>
                      <a:pt x="788125" y="264508"/>
                      <a:pt x="798051" y="260315"/>
                    </a:cubicBezTo>
                    <a:cubicBezTo>
                      <a:pt x="922461" y="207703"/>
                      <a:pt x="1054716" y="181005"/>
                      <a:pt x="1191193" y="181005"/>
                    </a:cubicBezTo>
                    <a:cubicBezTo>
                      <a:pt x="1327641" y="181005"/>
                      <a:pt x="1459925" y="207703"/>
                      <a:pt x="1584336" y="260315"/>
                    </a:cubicBezTo>
                    <a:cubicBezTo>
                      <a:pt x="1594231" y="264508"/>
                      <a:pt x="1604005" y="268883"/>
                      <a:pt x="1613749" y="273378"/>
                    </a:cubicBezTo>
                    <a:cubicBezTo>
                      <a:pt x="1722262" y="323365"/>
                      <a:pt x="1820306" y="391695"/>
                      <a:pt x="1905499" y="476888"/>
                    </a:cubicBezTo>
                    <a:cubicBezTo>
                      <a:pt x="1998324" y="569713"/>
                      <a:pt x="2071179" y="677773"/>
                      <a:pt x="2122071" y="798051"/>
                    </a:cubicBezTo>
                    <a:cubicBezTo>
                      <a:pt x="2159268" y="886019"/>
                      <a:pt x="2183462" y="977939"/>
                      <a:pt x="2194473" y="1072454"/>
                    </a:cubicBezTo>
                    <a:lnTo>
                      <a:pt x="2376534" y="1072454"/>
                    </a:lnTo>
                    <a:cubicBezTo>
                      <a:pt x="2331283" y="615356"/>
                      <a:pt x="2027677" y="234220"/>
                      <a:pt x="1613749" y="77138"/>
                    </a:cubicBezTo>
                    <a:cubicBezTo>
                      <a:pt x="1482400" y="27302"/>
                      <a:pt x="1339979" y="0"/>
                      <a:pt x="1191193" y="0"/>
                    </a:cubicBezTo>
                    <a:cubicBezTo>
                      <a:pt x="1042407" y="0"/>
                      <a:pt x="899956" y="27302"/>
                      <a:pt x="768637" y="77138"/>
                    </a:cubicBezTo>
                    <a:cubicBezTo>
                      <a:pt x="319353" y="247615"/>
                      <a:pt x="0" y="682117"/>
                      <a:pt x="0" y="1191193"/>
                    </a:cubicBezTo>
                    <a:cubicBezTo>
                      <a:pt x="0" y="1849055"/>
                      <a:pt x="533301" y="2382386"/>
                      <a:pt x="1191193" y="2382386"/>
                    </a:cubicBezTo>
                    <a:cubicBezTo>
                      <a:pt x="1260910" y="2382386"/>
                      <a:pt x="1329240" y="2376383"/>
                      <a:pt x="1395668" y="2364889"/>
                    </a:cubicBezTo>
                    <a:lnTo>
                      <a:pt x="1395668" y="2180747"/>
                    </a:lnTo>
                    <a:cubicBezTo>
                      <a:pt x="1328908" y="2194413"/>
                      <a:pt x="1260578" y="2201351"/>
                      <a:pt x="1191193" y="2201351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Graphic 21">
                <a:extLst>
                  <a:ext uri="{FF2B5EF4-FFF2-40B4-BE49-F238E27FC236}">
                    <a16:creationId xmlns:a16="http://schemas.microsoft.com/office/drawing/2014/main" id="{872D6634-F2AA-4589-BFD2-34B155527AE5}"/>
                  </a:ext>
                </a:extLst>
              </p:cNvPr>
              <p:cNvSpPr/>
              <p:nvPr/>
            </p:nvSpPr>
            <p:spPr>
              <a:xfrm>
                <a:off x="7307720" y="4367887"/>
                <a:ext cx="986718" cy="1292435"/>
              </a:xfrm>
              <a:custGeom>
                <a:avLst/>
                <a:gdLst>
                  <a:gd name="connsiteX0" fmla="*/ 986718 w 986718"/>
                  <a:gd name="connsiteY0" fmla="*/ 118739 h 1292435"/>
                  <a:gd name="connsiteX1" fmla="*/ 980866 w 986718"/>
                  <a:gd name="connsiteY1" fmla="*/ 0 h 1292435"/>
                  <a:gd name="connsiteX2" fmla="*/ 798805 w 986718"/>
                  <a:gd name="connsiteY2" fmla="*/ 0 h 1292435"/>
                  <a:gd name="connsiteX3" fmla="*/ 805713 w 986718"/>
                  <a:gd name="connsiteY3" fmla="*/ 118739 h 1292435"/>
                  <a:gd name="connsiteX4" fmla="*/ 726403 w 986718"/>
                  <a:gd name="connsiteY4" fmla="*/ 511882 h 1292435"/>
                  <a:gd name="connsiteX5" fmla="*/ 509830 w 986718"/>
                  <a:gd name="connsiteY5" fmla="*/ 833045 h 1292435"/>
                  <a:gd name="connsiteX6" fmla="*/ 188667 w 986718"/>
                  <a:gd name="connsiteY6" fmla="*/ 1049617 h 1292435"/>
                  <a:gd name="connsiteX7" fmla="*/ 0 w 986718"/>
                  <a:gd name="connsiteY7" fmla="*/ 1108293 h 1292435"/>
                  <a:gd name="connsiteX8" fmla="*/ 0 w 986718"/>
                  <a:gd name="connsiteY8" fmla="*/ 1292435 h 1292435"/>
                  <a:gd name="connsiteX9" fmla="*/ 986718 w 986718"/>
                  <a:gd name="connsiteY9" fmla="*/ 118739 h 129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6718" h="1292435">
                    <a:moveTo>
                      <a:pt x="986718" y="118739"/>
                    </a:moveTo>
                    <a:cubicBezTo>
                      <a:pt x="986718" y="78677"/>
                      <a:pt x="984727" y="39067"/>
                      <a:pt x="980866" y="0"/>
                    </a:cubicBezTo>
                    <a:lnTo>
                      <a:pt x="798805" y="0"/>
                    </a:lnTo>
                    <a:cubicBezTo>
                      <a:pt x="803360" y="39157"/>
                      <a:pt x="805713" y="78767"/>
                      <a:pt x="805713" y="118739"/>
                    </a:cubicBezTo>
                    <a:cubicBezTo>
                      <a:pt x="805713" y="255187"/>
                      <a:pt x="779045" y="387471"/>
                      <a:pt x="726403" y="511882"/>
                    </a:cubicBezTo>
                    <a:cubicBezTo>
                      <a:pt x="675540" y="632160"/>
                      <a:pt x="602686" y="740189"/>
                      <a:pt x="509830" y="833045"/>
                    </a:cubicBezTo>
                    <a:cubicBezTo>
                      <a:pt x="417005" y="925870"/>
                      <a:pt x="308945" y="998725"/>
                      <a:pt x="188667" y="1049617"/>
                    </a:cubicBezTo>
                    <a:cubicBezTo>
                      <a:pt x="127518" y="1075471"/>
                      <a:pt x="64498" y="1095049"/>
                      <a:pt x="0" y="1108293"/>
                    </a:cubicBezTo>
                    <a:lnTo>
                      <a:pt x="0" y="1292435"/>
                    </a:lnTo>
                    <a:cubicBezTo>
                      <a:pt x="560451" y="1195447"/>
                      <a:pt x="986718" y="706884"/>
                      <a:pt x="986718" y="118739"/>
                    </a:cubicBezTo>
                    <a:close/>
                  </a:path>
                </a:pathLst>
              </a:custGeom>
              <a:solidFill>
                <a:schemeClr val="tx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1" name="Graphic 23">
              <a:extLst>
                <a:ext uri="{FF2B5EF4-FFF2-40B4-BE49-F238E27FC236}">
                  <a16:creationId xmlns:a16="http://schemas.microsoft.com/office/drawing/2014/main" id="{2A84DE45-FE99-4B43-85A1-083C504CF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flipH="1">
              <a:off x="9680976" y="2828424"/>
              <a:ext cx="1608596" cy="1608635"/>
              <a:chOff x="8595609" y="3295434"/>
              <a:chExt cx="2382326" cy="2382386"/>
            </a:xfrm>
          </p:grpSpPr>
          <p:sp>
            <p:nvSpPr>
              <p:cNvPr id="52" name="Graphic 23">
                <a:extLst>
                  <a:ext uri="{FF2B5EF4-FFF2-40B4-BE49-F238E27FC236}">
                    <a16:creationId xmlns:a16="http://schemas.microsoft.com/office/drawing/2014/main" id="{E73FD1F4-0193-49F6-B119-8DD02E4F4F8D}"/>
                  </a:ext>
                </a:extLst>
              </p:cNvPr>
              <p:cNvSpPr/>
              <p:nvPr/>
            </p:nvSpPr>
            <p:spPr>
              <a:xfrm>
                <a:off x="9991247" y="3313021"/>
                <a:ext cx="986688" cy="2347331"/>
              </a:xfrm>
              <a:custGeom>
                <a:avLst/>
                <a:gdLst>
                  <a:gd name="connsiteX0" fmla="*/ 980866 w 986688"/>
                  <a:gd name="connsiteY0" fmla="*/ 1054866 h 2347331"/>
                  <a:gd name="connsiteX1" fmla="*/ 218081 w 986688"/>
                  <a:gd name="connsiteY1" fmla="*/ 59551 h 2347331"/>
                  <a:gd name="connsiteX2" fmla="*/ 0 w 986688"/>
                  <a:gd name="connsiteY2" fmla="*/ 0 h 2347331"/>
                  <a:gd name="connsiteX3" fmla="*/ 0 w 986688"/>
                  <a:gd name="connsiteY3" fmla="*/ 184082 h 2347331"/>
                  <a:gd name="connsiteX4" fmla="*/ 188667 w 986688"/>
                  <a:gd name="connsiteY4" fmla="*/ 242758 h 2347331"/>
                  <a:gd name="connsiteX5" fmla="*/ 218081 w 986688"/>
                  <a:gd name="connsiteY5" fmla="*/ 255820 h 2347331"/>
                  <a:gd name="connsiteX6" fmla="*/ 509830 w 986688"/>
                  <a:gd name="connsiteY6" fmla="*/ 459330 h 2347331"/>
                  <a:gd name="connsiteX7" fmla="*/ 726403 w 986688"/>
                  <a:gd name="connsiteY7" fmla="*/ 780493 h 2347331"/>
                  <a:gd name="connsiteX8" fmla="*/ 798805 w 986688"/>
                  <a:gd name="connsiteY8" fmla="*/ 1054897 h 2347331"/>
                  <a:gd name="connsiteX9" fmla="*/ 805713 w 986688"/>
                  <a:gd name="connsiteY9" fmla="*/ 1173636 h 2347331"/>
                  <a:gd name="connsiteX10" fmla="*/ 726403 w 986688"/>
                  <a:gd name="connsiteY10" fmla="*/ 1566778 h 2347331"/>
                  <a:gd name="connsiteX11" fmla="*/ 509830 w 986688"/>
                  <a:gd name="connsiteY11" fmla="*/ 1887941 h 2347331"/>
                  <a:gd name="connsiteX12" fmla="*/ 188667 w 986688"/>
                  <a:gd name="connsiteY12" fmla="*/ 2104514 h 2347331"/>
                  <a:gd name="connsiteX13" fmla="*/ 0 w 986688"/>
                  <a:gd name="connsiteY13" fmla="*/ 2163190 h 2347331"/>
                  <a:gd name="connsiteX14" fmla="*/ 0 w 986688"/>
                  <a:gd name="connsiteY14" fmla="*/ 2347332 h 2347331"/>
                  <a:gd name="connsiteX15" fmla="*/ 986688 w 986688"/>
                  <a:gd name="connsiteY15" fmla="*/ 1173666 h 2347331"/>
                  <a:gd name="connsiteX16" fmla="*/ 980866 w 986688"/>
                  <a:gd name="connsiteY16" fmla="*/ 1054866 h 234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6688" h="2347331">
                    <a:moveTo>
                      <a:pt x="980866" y="1054866"/>
                    </a:moveTo>
                    <a:cubicBezTo>
                      <a:pt x="935614" y="597769"/>
                      <a:pt x="632009" y="216633"/>
                      <a:pt x="218081" y="59551"/>
                    </a:cubicBezTo>
                    <a:cubicBezTo>
                      <a:pt x="148303" y="33064"/>
                      <a:pt x="75358" y="13032"/>
                      <a:pt x="0" y="0"/>
                    </a:cubicBezTo>
                    <a:lnTo>
                      <a:pt x="0" y="184082"/>
                    </a:lnTo>
                    <a:cubicBezTo>
                      <a:pt x="64498" y="197325"/>
                      <a:pt x="127548" y="216874"/>
                      <a:pt x="188667" y="242758"/>
                    </a:cubicBezTo>
                    <a:cubicBezTo>
                      <a:pt x="198562" y="246951"/>
                      <a:pt x="208337" y="251325"/>
                      <a:pt x="218081" y="255820"/>
                    </a:cubicBezTo>
                    <a:cubicBezTo>
                      <a:pt x="326593" y="305808"/>
                      <a:pt x="424638" y="374137"/>
                      <a:pt x="509830" y="459330"/>
                    </a:cubicBezTo>
                    <a:cubicBezTo>
                      <a:pt x="602656" y="552155"/>
                      <a:pt x="675510" y="660215"/>
                      <a:pt x="726403" y="780493"/>
                    </a:cubicBezTo>
                    <a:cubicBezTo>
                      <a:pt x="763599" y="868461"/>
                      <a:pt x="787794" y="960382"/>
                      <a:pt x="798805" y="1054897"/>
                    </a:cubicBezTo>
                    <a:cubicBezTo>
                      <a:pt x="803360" y="1094054"/>
                      <a:pt x="805713" y="1133664"/>
                      <a:pt x="805713" y="1173636"/>
                    </a:cubicBezTo>
                    <a:cubicBezTo>
                      <a:pt x="805713" y="1310083"/>
                      <a:pt x="779045" y="1442368"/>
                      <a:pt x="726403" y="1566778"/>
                    </a:cubicBezTo>
                    <a:cubicBezTo>
                      <a:pt x="675540" y="1687056"/>
                      <a:pt x="602686" y="1795086"/>
                      <a:pt x="509830" y="1887941"/>
                    </a:cubicBezTo>
                    <a:cubicBezTo>
                      <a:pt x="417005" y="1980767"/>
                      <a:pt x="308945" y="2053621"/>
                      <a:pt x="188667" y="2104514"/>
                    </a:cubicBezTo>
                    <a:cubicBezTo>
                      <a:pt x="127518" y="2130367"/>
                      <a:pt x="64498" y="2149946"/>
                      <a:pt x="0" y="2163190"/>
                    </a:cubicBezTo>
                    <a:lnTo>
                      <a:pt x="0" y="2347332"/>
                    </a:lnTo>
                    <a:cubicBezTo>
                      <a:pt x="560451" y="2250373"/>
                      <a:pt x="986688" y="1761811"/>
                      <a:pt x="986688" y="1173666"/>
                    </a:cubicBezTo>
                    <a:cubicBezTo>
                      <a:pt x="986718" y="1133513"/>
                      <a:pt x="984727" y="1093903"/>
                      <a:pt x="980866" y="1054866"/>
                    </a:cubicBezTo>
                    <a:close/>
                  </a:path>
                </a:pathLst>
              </a:custGeom>
              <a:solidFill>
                <a:schemeClr val="bg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Graphic 23">
                <a:extLst>
                  <a:ext uri="{FF2B5EF4-FFF2-40B4-BE49-F238E27FC236}">
                    <a16:creationId xmlns:a16="http://schemas.microsoft.com/office/drawing/2014/main" id="{F02E66A0-94A1-465E-A9AF-2337EFD016FF}"/>
                  </a:ext>
                </a:extLst>
              </p:cNvPr>
              <p:cNvSpPr/>
              <p:nvPr/>
            </p:nvSpPr>
            <p:spPr>
              <a:xfrm>
                <a:off x="8595609" y="3295434"/>
                <a:ext cx="1395668" cy="2382386"/>
              </a:xfrm>
              <a:custGeom>
                <a:avLst/>
                <a:gdLst>
                  <a:gd name="connsiteX0" fmla="*/ 1191193 w 1395668"/>
                  <a:gd name="connsiteY0" fmla="*/ 2201351 h 2382386"/>
                  <a:gd name="connsiteX1" fmla="*/ 798051 w 1395668"/>
                  <a:gd name="connsiteY1" fmla="*/ 2122041 h 2382386"/>
                  <a:gd name="connsiteX2" fmla="*/ 476888 w 1395668"/>
                  <a:gd name="connsiteY2" fmla="*/ 1905469 h 2382386"/>
                  <a:gd name="connsiteX3" fmla="*/ 260315 w 1395668"/>
                  <a:gd name="connsiteY3" fmla="*/ 1584306 h 2382386"/>
                  <a:gd name="connsiteX4" fmla="*/ 181005 w 1395668"/>
                  <a:gd name="connsiteY4" fmla="*/ 1191193 h 2382386"/>
                  <a:gd name="connsiteX5" fmla="*/ 260315 w 1395668"/>
                  <a:gd name="connsiteY5" fmla="*/ 798051 h 2382386"/>
                  <a:gd name="connsiteX6" fmla="*/ 476888 w 1395668"/>
                  <a:gd name="connsiteY6" fmla="*/ 476888 h 2382386"/>
                  <a:gd name="connsiteX7" fmla="*/ 768637 w 1395668"/>
                  <a:gd name="connsiteY7" fmla="*/ 273378 h 2382386"/>
                  <a:gd name="connsiteX8" fmla="*/ 798051 w 1395668"/>
                  <a:gd name="connsiteY8" fmla="*/ 260315 h 2382386"/>
                  <a:gd name="connsiteX9" fmla="*/ 1191193 w 1395668"/>
                  <a:gd name="connsiteY9" fmla="*/ 181005 h 2382386"/>
                  <a:gd name="connsiteX10" fmla="*/ 1395668 w 1395668"/>
                  <a:gd name="connsiteY10" fmla="*/ 201639 h 2382386"/>
                  <a:gd name="connsiteX11" fmla="*/ 1395668 w 1395668"/>
                  <a:gd name="connsiteY11" fmla="*/ 17557 h 2382386"/>
                  <a:gd name="connsiteX12" fmla="*/ 1191193 w 1395668"/>
                  <a:gd name="connsiteY12" fmla="*/ 0 h 2382386"/>
                  <a:gd name="connsiteX13" fmla="*/ 768637 w 1395668"/>
                  <a:gd name="connsiteY13" fmla="*/ 77138 h 2382386"/>
                  <a:gd name="connsiteX14" fmla="*/ 0 w 1395668"/>
                  <a:gd name="connsiteY14" fmla="*/ 1191193 h 2382386"/>
                  <a:gd name="connsiteX15" fmla="*/ 1191193 w 1395668"/>
                  <a:gd name="connsiteY15" fmla="*/ 2382386 h 2382386"/>
                  <a:gd name="connsiteX16" fmla="*/ 1395668 w 1395668"/>
                  <a:gd name="connsiteY16" fmla="*/ 2364889 h 2382386"/>
                  <a:gd name="connsiteX17" fmla="*/ 1395668 w 1395668"/>
                  <a:gd name="connsiteY17" fmla="*/ 2180747 h 2382386"/>
                  <a:gd name="connsiteX18" fmla="*/ 1191193 w 1395668"/>
                  <a:gd name="connsiteY18" fmla="*/ 2201351 h 238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5668" h="2382386">
                    <a:moveTo>
                      <a:pt x="1191193" y="2201351"/>
                    </a:moveTo>
                    <a:cubicBezTo>
                      <a:pt x="1054746" y="2201351"/>
                      <a:pt x="922461" y="2174683"/>
                      <a:pt x="798051" y="2122041"/>
                    </a:cubicBezTo>
                    <a:cubicBezTo>
                      <a:pt x="677773" y="2071179"/>
                      <a:pt x="569743" y="1998324"/>
                      <a:pt x="476888" y="1905469"/>
                    </a:cubicBezTo>
                    <a:cubicBezTo>
                      <a:pt x="384062" y="1812643"/>
                      <a:pt x="311208" y="1704583"/>
                      <a:pt x="260315" y="1584306"/>
                    </a:cubicBezTo>
                    <a:cubicBezTo>
                      <a:pt x="207703" y="1459925"/>
                      <a:pt x="181005" y="1327641"/>
                      <a:pt x="181005" y="1191193"/>
                    </a:cubicBezTo>
                    <a:cubicBezTo>
                      <a:pt x="181005" y="1054746"/>
                      <a:pt x="207673" y="922461"/>
                      <a:pt x="260315" y="798051"/>
                    </a:cubicBezTo>
                    <a:cubicBezTo>
                      <a:pt x="311178" y="677773"/>
                      <a:pt x="384032" y="569743"/>
                      <a:pt x="476888" y="476888"/>
                    </a:cubicBezTo>
                    <a:cubicBezTo>
                      <a:pt x="562081" y="391695"/>
                      <a:pt x="660125" y="323365"/>
                      <a:pt x="768637" y="273378"/>
                    </a:cubicBezTo>
                    <a:cubicBezTo>
                      <a:pt x="778351" y="268883"/>
                      <a:pt x="788125" y="264508"/>
                      <a:pt x="798051" y="260315"/>
                    </a:cubicBezTo>
                    <a:cubicBezTo>
                      <a:pt x="922461" y="207703"/>
                      <a:pt x="1054716" y="181005"/>
                      <a:pt x="1191193" y="181005"/>
                    </a:cubicBezTo>
                    <a:cubicBezTo>
                      <a:pt x="1260609" y="181005"/>
                      <a:pt x="1328908" y="187943"/>
                      <a:pt x="1395668" y="201639"/>
                    </a:cubicBezTo>
                    <a:lnTo>
                      <a:pt x="1395668" y="17557"/>
                    </a:lnTo>
                    <a:cubicBezTo>
                      <a:pt x="1329209" y="6064"/>
                      <a:pt x="1260910" y="0"/>
                      <a:pt x="1191193" y="0"/>
                    </a:cubicBezTo>
                    <a:cubicBezTo>
                      <a:pt x="1042407" y="0"/>
                      <a:pt x="899956" y="27302"/>
                      <a:pt x="768637" y="77138"/>
                    </a:cubicBezTo>
                    <a:cubicBezTo>
                      <a:pt x="319353" y="247615"/>
                      <a:pt x="0" y="682117"/>
                      <a:pt x="0" y="1191193"/>
                    </a:cubicBezTo>
                    <a:cubicBezTo>
                      <a:pt x="0" y="1849055"/>
                      <a:pt x="533301" y="2382386"/>
                      <a:pt x="1191193" y="2382386"/>
                    </a:cubicBezTo>
                    <a:cubicBezTo>
                      <a:pt x="1260910" y="2382386"/>
                      <a:pt x="1329240" y="2376383"/>
                      <a:pt x="1395668" y="2364889"/>
                    </a:cubicBezTo>
                    <a:lnTo>
                      <a:pt x="1395668" y="2180747"/>
                    </a:lnTo>
                    <a:cubicBezTo>
                      <a:pt x="1328908" y="2194413"/>
                      <a:pt x="1260578" y="2201351"/>
                      <a:pt x="1191193" y="22013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7919B8D7-7BC4-471E-A5D6-68CEFB69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615940"/>
            <a:ext cx="4137262" cy="938778"/>
          </a:xfrm>
        </p:spPr>
        <p:txBody>
          <a:bodyPr/>
          <a:lstStyle/>
          <a:p>
            <a:r>
              <a:rPr lang="en-US" noProof="0" dirty="0"/>
              <a:t>Funding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A6DF9-C0BD-4398-AE4D-694E20340F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01170" y="3079567"/>
            <a:ext cx="1200150" cy="1151632"/>
          </a:xfrm>
        </p:spPr>
        <p:txBody>
          <a:bodyPr/>
          <a:lstStyle/>
          <a:p>
            <a:r>
              <a:rPr lang="en-US" dirty="0"/>
              <a:t>12K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BEC3CBF-D4C4-41EA-89B6-14BFFC46BF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10890" y="3079567"/>
            <a:ext cx="1223858" cy="1151632"/>
          </a:xfrm>
        </p:spPr>
        <p:txBody>
          <a:bodyPr/>
          <a:lstStyle/>
          <a:p>
            <a:r>
              <a:rPr lang="en-US" dirty="0"/>
              <a:t>32K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00229AD-941F-484C-83A3-4C77A6C94E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88252" y="3079567"/>
            <a:ext cx="1187610" cy="1151632"/>
          </a:xfrm>
        </p:spPr>
        <p:txBody>
          <a:bodyPr/>
          <a:lstStyle/>
          <a:p>
            <a:r>
              <a:rPr lang="en-US" dirty="0"/>
              <a:t>14K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9C9BDF3-EB4B-4EAD-A073-2797175399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79382" y="3079567"/>
            <a:ext cx="1211785" cy="1151632"/>
          </a:xfrm>
        </p:spPr>
        <p:txBody>
          <a:bodyPr/>
          <a:lstStyle/>
          <a:p>
            <a:r>
              <a:rPr lang="en-US" dirty="0"/>
              <a:t>82K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54F40EB-5C30-4E2E-B7B6-59FF654C30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458" y="4524194"/>
            <a:ext cx="2381574" cy="632643"/>
          </a:xfrm>
        </p:spPr>
        <p:txBody>
          <a:bodyPr/>
          <a:lstStyle/>
          <a:p>
            <a:r>
              <a:rPr lang="en-ZA" dirty="0"/>
              <a:t>Campaigns​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540AC221-87EA-4804-BF53-F5136A0A10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458" y="5156838"/>
            <a:ext cx="2381574" cy="905378"/>
          </a:xfrm>
        </p:spPr>
        <p:txBody>
          <a:bodyPr/>
          <a:lstStyle/>
          <a:p>
            <a:r>
              <a:rPr lang="en-ZA" dirty="0"/>
              <a:t>Revenue obtained from online campaigns and door-to-door sales</a:t>
            </a:r>
            <a:r>
              <a:rPr lang="en-US" dirty="0"/>
              <a:t>​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7921C900-A73D-4B17-B068-19F174312EB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32032" y="4524194"/>
            <a:ext cx="2381574" cy="632643"/>
          </a:xfrm>
        </p:spPr>
        <p:txBody>
          <a:bodyPr/>
          <a:lstStyle/>
          <a:p>
            <a:r>
              <a:rPr lang="en-ZA" dirty="0"/>
              <a:t>Angel investments</a:t>
            </a:r>
            <a:r>
              <a:rPr lang="en-US" dirty="0"/>
              <a:t>​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EFE741DC-71C6-4244-BA95-4778F605A2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32032" y="5156837"/>
            <a:ext cx="2381574" cy="905378"/>
          </a:xfrm>
        </p:spPr>
        <p:txBody>
          <a:bodyPr/>
          <a:lstStyle/>
          <a:p>
            <a:r>
              <a:rPr lang="en-ZA" dirty="0"/>
              <a:t>Amount obtained through other investors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1709800F-4CBF-40EB-9D83-D03CDBD5A44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1270" y="4524194"/>
            <a:ext cx="2381574" cy="632643"/>
          </a:xfrm>
        </p:spPr>
        <p:txBody>
          <a:bodyPr/>
          <a:lstStyle/>
          <a:p>
            <a:r>
              <a:rPr lang="en-US" dirty="0"/>
              <a:t>Cash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C3B61E0C-E17F-49AA-9B3E-3BA70A98EF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91270" y="5157592"/>
            <a:ext cx="2381574" cy="905378"/>
          </a:xfrm>
        </p:spPr>
        <p:txBody>
          <a:bodyPr/>
          <a:lstStyle/>
          <a:p>
            <a:r>
              <a:rPr lang="en-ZA" noProof="1"/>
              <a:t>Liquid cash we</a:t>
            </a:r>
          </a:p>
          <a:p>
            <a:r>
              <a:rPr lang="en-ZA" noProof="1"/>
              <a:t>have on hand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56677E9F-D78E-49FE-8D9A-9449AADABA6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94487" y="4524194"/>
            <a:ext cx="2381574" cy="632643"/>
          </a:xfrm>
        </p:spPr>
        <p:txBody>
          <a:bodyPr/>
          <a:lstStyle/>
          <a:p>
            <a:r>
              <a:rPr lang="en-US" dirty="0"/>
              <a:t>Shares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96D74C1D-F10E-4B71-A8A2-0D96DA897F5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94487" y="5166170"/>
            <a:ext cx="2381574" cy="905378"/>
          </a:xfrm>
        </p:spPr>
        <p:txBody>
          <a:bodyPr/>
          <a:lstStyle/>
          <a:p>
            <a:r>
              <a:rPr lang="en-ZA" dirty="0"/>
              <a:t>Number of shares converted into USD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D7F3B-BFF0-4F68-B925-3A035F54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CF1CC-73DC-4A58-B699-AD39463B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126C4-6479-4242-A2D2-B70DD697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6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74" y="1329829"/>
            <a:ext cx="2043713" cy="640698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2513" y="808353"/>
            <a:ext cx="6341212" cy="1682433"/>
          </a:xfrm>
        </p:spPr>
        <p:txBody>
          <a:bodyPr/>
          <a:lstStyle/>
          <a:p>
            <a:r>
              <a:rPr lang="en-US"/>
              <a:t>At Contoso, we empower farming communities to foster collaborative thinking to further drive workplace innovation. By closing the loop and leveraging ethical farming methods, we help businesses grow organically and nurture a consumer first mindset.</a:t>
            </a:r>
            <a:endParaRPr lang="en-US" dirty="0"/>
          </a:p>
        </p:txBody>
      </p:sp>
      <p:pic>
        <p:nvPicPr>
          <p:cNvPr id="15" name="Picture Placeholder 14" descr="Close up of a plants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34519"/>
            <a:ext cx="12192000" cy="3623481"/>
          </a:xfrm>
        </p:spPr>
      </p:pic>
      <p:sp>
        <p:nvSpPr>
          <p:cNvPr id="57" name="Date Placeholder 56">
            <a:extLst>
              <a:ext uri="{FF2B5EF4-FFF2-40B4-BE49-F238E27FC236}">
                <a16:creationId xmlns:a16="http://schemas.microsoft.com/office/drawing/2014/main" id="{653BB8CA-23AF-4226-9FB3-FA1964EBA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4DDD181B-D1CF-4E5A-B354-DE584F3F2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CD4EC34-A56A-4AFF-967C-7826E849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4" y="-1"/>
            <a:ext cx="3944790" cy="1845127"/>
          </a:xfrm>
        </p:spPr>
        <p:txBody>
          <a:bodyPr/>
          <a:lstStyle/>
          <a:p>
            <a:r>
              <a:rPr lang="en-US" noProof="0" dirty="0"/>
              <a:t>summary</a:t>
            </a:r>
            <a:endParaRPr lang="en-US" dirty="0"/>
          </a:p>
        </p:txBody>
      </p:sp>
      <p:pic>
        <p:nvPicPr>
          <p:cNvPr id="12" name="Picture Placeholder 11" descr="A high angle view of a plantation">
            <a:extLst>
              <a:ext uri="{FF2B5EF4-FFF2-40B4-BE49-F238E27FC236}">
                <a16:creationId xmlns:a16="http://schemas.microsoft.com/office/drawing/2014/main" id="{86DB35FE-DA40-47CA-AC01-10AFBE90D4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5128"/>
            <a:ext cx="12192000" cy="5012871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2BFB9-EF4C-43BD-82AF-44BB97E8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ACAAE1E-C644-4F5F-B013-E7D2D2C82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7913" y="0"/>
            <a:ext cx="6564087" cy="3614737"/>
          </a:xfrm>
        </p:spPr>
        <p:txBody>
          <a:bodyPr/>
          <a:lstStyle/>
          <a:p>
            <a:r>
              <a:rPr lang="en-US" dirty="0"/>
              <a:t>At Contoso, we believe in giving 110%. By using ethical farming methods, we help farming communities grow organically and foster a consumer first mindset. We thrive because of our market knowledge and a great team behind our product. As our CEO says, "Efficiencies will come from proactively transforming how we do business."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B7E33-6C5A-49D2-AA9F-51E7DEA1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A82B-E666-4FD6-A993-84ED558D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/>
          <a:lstStyle/>
          <a:p>
            <a:r>
              <a:rPr lang="en-US" noProof="0" dirty="0"/>
              <a:t>Thank you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F8A3EA-3C0A-457C-ACBD-FA9FBF4D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4805" y="3959761"/>
            <a:ext cx="2879477" cy="1790164"/>
          </a:xfrm>
        </p:spPr>
        <p:txBody>
          <a:bodyPr/>
          <a:lstStyle/>
          <a:p>
            <a:r>
              <a:rPr lang="pt-BR" dirty="0"/>
              <a:t>Mirjam Nilsson​​</a:t>
            </a:r>
          </a:p>
          <a:p>
            <a:endParaRPr lang="pt-BR" dirty="0"/>
          </a:p>
          <a:p>
            <a:r>
              <a:rPr lang="pt-BR" dirty="0"/>
              <a:t>206-555-0146​</a:t>
            </a:r>
          </a:p>
          <a:p>
            <a:endParaRPr lang="pt-BR" dirty="0"/>
          </a:p>
          <a:p>
            <a:r>
              <a:rPr lang="pt-BR" dirty="0"/>
              <a:t>mirjam@contoso.com​</a:t>
            </a:r>
          </a:p>
          <a:p>
            <a:endParaRPr lang="pt-BR" dirty="0"/>
          </a:p>
          <a:p>
            <a:r>
              <a:rPr lang="pt-BR" dirty="0"/>
              <a:t>www.contoso.com​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0CE37-04F9-4227-B00E-A878A905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8" name="Picture Placeholder 15" descr="A picture of a field of grass sprouting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B52D9-2BE1-41EE-B28C-4DEDAEFD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3"/>
            <a:ext cx="1871663" cy="641350"/>
          </a:xfrm>
        </p:spPr>
        <p:txBody>
          <a:bodyPr/>
          <a:lstStyle/>
          <a:p>
            <a:r>
              <a:rPr lang="en-US" noProof="0" dirty="0"/>
              <a:t>problem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1042" y="652826"/>
            <a:ext cx="3433138" cy="426393"/>
          </a:xfrm>
        </p:spPr>
        <p:txBody>
          <a:bodyPr/>
          <a:lstStyle/>
          <a:p>
            <a:r>
              <a:rPr lang="en-US" dirty="0"/>
              <a:t>Market gap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1042" y="1032330"/>
            <a:ext cx="3433138" cy="1370672"/>
          </a:xfrm>
        </p:spPr>
        <p:txBody>
          <a:bodyPr/>
          <a:lstStyle/>
          <a:p>
            <a:r>
              <a:rPr lang="en-US" dirty="0"/>
              <a:t>Organic agriculture continues to be consumer driven, but we're seeing a lapse of availability in the market for organic products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6D4B3E-84DA-44C7-A6BE-5A3E22005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3339" y="652826"/>
            <a:ext cx="3433138" cy="426393"/>
          </a:xfrm>
        </p:spPr>
        <p:txBody>
          <a:bodyPr/>
          <a:lstStyle/>
          <a:p>
            <a:r>
              <a:rPr lang="en-US" dirty="0"/>
              <a:t>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F484C5-3EB9-4664-93EB-E81179E95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3339" y="1032330"/>
            <a:ext cx="3433138" cy="1370672"/>
          </a:xfrm>
        </p:spPr>
        <p:txBody>
          <a:bodyPr/>
          <a:lstStyle/>
          <a:p>
            <a:r>
              <a:rPr lang="en-US" dirty="0"/>
              <a:t>6.6% increase of retail sales of organic food proves that there's consumer interest for more organic produce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B26710D-F165-490A-A2CE-0A7D9FD8F9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1042" y="2620561"/>
            <a:ext cx="3433138" cy="428891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5F29795-F227-44BE-8FFE-BEDE82043B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1042" y="3002562"/>
            <a:ext cx="3433138" cy="961350"/>
          </a:xfrm>
        </p:spPr>
        <p:txBody>
          <a:bodyPr/>
          <a:lstStyle/>
          <a:p>
            <a:r>
              <a:rPr lang="en-US" dirty="0"/>
              <a:t>Loss of sales by not offering organic produce selection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D180B3D-49E9-46B9-A20B-5BB4BD204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03339" y="2620561"/>
            <a:ext cx="3433138" cy="428891"/>
          </a:xfrm>
        </p:spPr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0C9F763-9E0D-4C82-9B80-0BC0FEBCD7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3339" y="3002562"/>
            <a:ext cx="3433138" cy="961350"/>
          </a:xfrm>
        </p:spPr>
        <p:txBody>
          <a:bodyPr/>
          <a:lstStyle/>
          <a:p>
            <a:r>
              <a:rPr lang="en-US" dirty="0"/>
              <a:t>Retail organic food sales were up by $112 billion in 2019 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AB50F20-85E8-46ED-94DD-28F720071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1042" y="4147932"/>
            <a:ext cx="3433138" cy="428891"/>
          </a:xfrm>
        </p:spPr>
        <p:txBody>
          <a:bodyPr/>
          <a:lstStyle/>
          <a:p>
            <a:r>
              <a:rPr lang="en-US" dirty="0"/>
              <a:t>Financials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40F4685-F7C7-4370-AF35-F80D53D13A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1042" y="4529933"/>
            <a:ext cx="3433138" cy="1450988"/>
          </a:xfrm>
        </p:spPr>
        <p:txBody>
          <a:bodyPr/>
          <a:lstStyle/>
          <a:p>
            <a:r>
              <a:rPr lang="en-US" dirty="0"/>
              <a:t>Customers want something that's healthy and available to pick up at their local supermarket or area </a:t>
            </a:r>
          </a:p>
        </p:txBody>
      </p:sp>
      <p:sp>
        <p:nvSpPr>
          <p:cNvPr id="323" name="Date Placeholder 322">
            <a:extLst>
              <a:ext uri="{FF2B5EF4-FFF2-40B4-BE49-F238E27FC236}">
                <a16:creationId xmlns:a16="http://schemas.microsoft.com/office/drawing/2014/main" id="{E3799503-8083-4A2B-B1A6-DA877569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24" name="Footer Placeholder 323">
            <a:extLst>
              <a:ext uri="{FF2B5EF4-FFF2-40B4-BE49-F238E27FC236}">
                <a16:creationId xmlns:a16="http://schemas.microsoft.com/office/drawing/2014/main" id="{F3416D3B-8D80-4408-8E8E-08E7B3A09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325" name="Slide Number Placeholder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848536"/>
            <a:ext cx="1929607" cy="640698"/>
          </a:xfrm>
        </p:spPr>
        <p:txBody>
          <a:bodyPr/>
          <a:lstStyle/>
          <a:p>
            <a:r>
              <a:rPr lang="en-US" noProof="0" dirty="0"/>
              <a:t>solution</a:t>
            </a:r>
            <a:endParaRPr lang="en-US" dirty="0"/>
          </a:p>
        </p:txBody>
      </p:sp>
      <p:pic>
        <p:nvPicPr>
          <p:cNvPr id="2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290FBD7A-BEB6-4C4C-B057-7A00B6FBB7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E7F2B6-10A7-477E-B377-78173351C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4359" y="2046233"/>
            <a:ext cx="3126583" cy="426393"/>
          </a:xfrm>
        </p:spPr>
        <p:txBody>
          <a:bodyPr/>
          <a:lstStyle/>
          <a:p>
            <a:r>
              <a:rPr lang="en-US" dirty="0"/>
              <a:t>Close the gap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4359" y="2425736"/>
            <a:ext cx="3126583" cy="1306527"/>
          </a:xfrm>
        </p:spPr>
        <p:txBody>
          <a:bodyPr/>
          <a:lstStyle/>
          <a:p>
            <a:r>
              <a:rPr lang="en-US" dirty="0"/>
              <a:t>Our product makes organic farming easier, and no other product on the market offers the same benefits or yield.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2EE4141-AD91-4E47-B788-C5EA3ACC61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6986" y="2046233"/>
            <a:ext cx="3281556" cy="426393"/>
          </a:xfrm>
        </p:spPr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ACF41D3-2AFC-49DB-9DF0-E2ECA29FB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6986" y="2425736"/>
            <a:ext cx="3281556" cy="1306527"/>
          </a:xfrm>
        </p:spPr>
        <p:txBody>
          <a:bodyPr/>
          <a:lstStyle/>
          <a:p>
            <a:r>
              <a:rPr lang="en-US" dirty="0"/>
              <a:t>Gen Z (18-25 years old)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06F3974-4943-47E8-A433-5C64B36E94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4359" y="4180976"/>
            <a:ext cx="3126583" cy="428891"/>
          </a:xfrm>
        </p:spPr>
        <p:txBody>
          <a:bodyPr/>
          <a:lstStyle/>
          <a:p>
            <a:r>
              <a:rPr lang="en-US" dirty="0"/>
              <a:t>Cost savings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43E873-8912-4B68-8719-1C569341D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4359" y="4562976"/>
            <a:ext cx="3126583" cy="1258935"/>
          </a:xfrm>
        </p:spPr>
        <p:txBody>
          <a:bodyPr/>
          <a:lstStyle/>
          <a:p>
            <a:r>
              <a:rPr lang="en-US" dirty="0"/>
              <a:t>Reduce expenses for replacement products 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950946-2F58-45BE-8886-7AC0149D69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6986" y="4180976"/>
            <a:ext cx="3281556" cy="428891"/>
          </a:xfrm>
        </p:spPr>
        <p:txBody>
          <a:bodyPr/>
          <a:lstStyle/>
          <a:p>
            <a:r>
              <a:rPr lang="en-US" dirty="0"/>
              <a:t>Easy to use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6B6F3A-5C12-4500-AD07-4FCE61526A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6986" y="4562976"/>
            <a:ext cx="3281556" cy="1258935"/>
          </a:xfrm>
        </p:spPr>
        <p:txBody>
          <a:bodyPr/>
          <a:lstStyle/>
          <a:p>
            <a:r>
              <a:rPr lang="en-US" dirty="0"/>
              <a:t>A simple product that gives customers the information they need in order to produce an abundance of rich produce</a:t>
            </a:r>
          </a:p>
        </p:txBody>
      </p:sp>
      <p:sp>
        <p:nvSpPr>
          <p:cNvPr id="256" name="Date Placeholder 255">
            <a:extLst>
              <a:ext uri="{FF2B5EF4-FFF2-40B4-BE49-F238E27FC236}">
                <a16:creationId xmlns:a16="http://schemas.microsoft.com/office/drawing/2014/main" id="{A111CCC7-FCBE-479D-A98A-3FF0FC4C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57" name="Footer Placeholder 256">
            <a:extLst>
              <a:ext uri="{FF2B5EF4-FFF2-40B4-BE49-F238E27FC236}">
                <a16:creationId xmlns:a16="http://schemas.microsoft.com/office/drawing/2014/main" id="{8DBC7823-0B82-44CB-B937-1DAF28C16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F580F041-DC12-4416-8D50-10D5CB88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/>
          <a:lstStyle/>
          <a:p>
            <a:r>
              <a:rPr lang="en-US" noProof="0" dirty="0"/>
              <a:t>Product overview</a:t>
            </a:r>
            <a:endParaRPr lang="en-US" dirty="0"/>
          </a:p>
        </p:txBody>
      </p:sp>
      <p:pic>
        <p:nvPicPr>
          <p:cNvPr id="46" name="Picture Placeholder 45" descr="Unique box icon">
            <a:extLst>
              <a:ext uri="{FF2B5EF4-FFF2-40B4-BE49-F238E27FC236}">
                <a16:creationId xmlns:a16="http://schemas.microsoft.com/office/drawing/2014/main" id="{1420D33F-ACED-46BE-B2DF-C61CB4ABF7C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32608" y="2982740"/>
            <a:ext cx="603504" cy="603504"/>
          </a:xfrm>
        </p:spPr>
      </p:pic>
      <p:pic>
        <p:nvPicPr>
          <p:cNvPr id="66" name="Picture Placeholder 65" descr="Market icon">
            <a:extLst>
              <a:ext uri="{FF2B5EF4-FFF2-40B4-BE49-F238E27FC236}">
                <a16:creationId xmlns:a16="http://schemas.microsoft.com/office/drawing/2014/main" id="{A336AF83-492E-4D22-9173-676DCAB77B1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89" b="789"/>
          <a:stretch/>
        </p:blipFill>
        <p:spPr>
          <a:xfrm>
            <a:off x="4388240" y="2981421"/>
            <a:ext cx="603504" cy="594360"/>
          </a:xfrm>
        </p:spPr>
      </p:pic>
      <p:pic>
        <p:nvPicPr>
          <p:cNvPr id="87" name="Picture Placeholder 86" descr="Clipboard Icon">
            <a:extLst>
              <a:ext uri="{FF2B5EF4-FFF2-40B4-BE49-F238E27FC236}">
                <a16:creationId xmlns:a16="http://schemas.microsoft.com/office/drawing/2014/main" id="{8BBFDB51-02F2-47A2-A20D-538E6E43E73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82902" y="2983163"/>
            <a:ext cx="603504" cy="603504"/>
          </a:xfrm>
        </p:spPr>
      </p:pic>
      <p:pic>
        <p:nvPicPr>
          <p:cNvPr id="105" name="Picture Placeholder 104" descr="Question icon">
            <a:extLst>
              <a:ext uri="{FF2B5EF4-FFF2-40B4-BE49-F238E27FC236}">
                <a16:creationId xmlns:a16="http://schemas.microsoft.com/office/drawing/2014/main" id="{4ECD9547-8CC8-47C4-BE18-635B190765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27648" y="3001928"/>
            <a:ext cx="594360" cy="594360"/>
          </a:xfrm>
        </p:spPr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3A35CB8-192D-46E2-ABAC-ED96BB358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800" y="3608439"/>
            <a:ext cx="2351446" cy="491509"/>
          </a:xfrm>
        </p:spPr>
        <p:txBody>
          <a:bodyPr/>
          <a:lstStyle/>
          <a:p>
            <a:r>
              <a:rPr lang="en-ZA" dirty="0"/>
              <a:t>Unique</a:t>
            </a:r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AB80485-19C5-4162-A7D1-C16C0A37D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800" y="4036041"/>
            <a:ext cx="2351446" cy="1704547"/>
          </a:xfrm>
        </p:spPr>
        <p:txBody>
          <a:bodyPr/>
          <a:lstStyle/>
          <a:p>
            <a:r>
              <a:rPr lang="en-ZA" dirty="0"/>
              <a:t>Only product specifically dedicated to the agricultural market</a:t>
            </a:r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1AC70BF-8941-481C-8D24-0B619A898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8580" y="3608439"/>
            <a:ext cx="2351446" cy="491509"/>
          </a:xfrm>
        </p:spPr>
        <p:txBody>
          <a:bodyPr/>
          <a:lstStyle/>
          <a:p>
            <a:r>
              <a:rPr lang="en-ZA" dirty="0"/>
              <a:t>First to market</a:t>
            </a:r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D138E80-5256-446A-AE30-0A9CBCEC9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8580" y="4036041"/>
            <a:ext cx="2351446" cy="1704547"/>
          </a:xfrm>
        </p:spPr>
        <p:txBody>
          <a:bodyPr/>
          <a:lstStyle/>
          <a:p>
            <a:r>
              <a:rPr lang="en-ZA" dirty="0"/>
              <a:t>First beautifully designed product that's both stylish and functional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8450002-65CC-44ED-9FA3-79F17962B3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3400" y="3608439"/>
            <a:ext cx="2351446" cy="491509"/>
          </a:xfrm>
        </p:spPr>
        <p:txBody>
          <a:bodyPr/>
          <a:lstStyle/>
          <a:p>
            <a:r>
              <a:rPr lang="en-ZA" dirty="0"/>
              <a:t>Tested</a:t>
            </a:r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5E5A4C4-6086-4F2D-BF5F-1A909411B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3400" y="4036041"/>
            <a:ext cx="2351446" cy="1704547"/>
          </a:xfrm>
        </p:spPr>
        <p:txBody>
          <a:bodyPr/>
          <a:lstStyle/>
          <a:p>
            <a:r>
              <a:rPr lang="en-ZA" dirty="0"/>
              <a:t>Conducted testing with young farmers in the area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3ECFAB54-2FAE-44AC-A18F-60ABE9A741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1180" y="3608439"/>
            <a:ext cx="2351446" cy="491509"/>
          </a:xfrm>
        </p:spPr>
        <p:txBody>
          <a:bodyPr/>
          <a:lstStyle/>
          <a:p>
            <a:r>
              <a:rPr lang="en-ZA" dirty="0"/>
              <a:t>Authentic</a:t>
            </a:r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F2F3071-377B-4538-8351-AE48F52BD1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1180" y="4036041"/>
            <a:ext cx="2351446" cy="1704547"/>
          </a:xfrm>
        </p:spPr>
        <p:txBody>
          <a:bodyPr/>
          <a:lstStyle/>
          <a:p>
            <a:r>
              <a:rPr lang="en-ZA" dirty="0"/>
              <a:t>Designed with the help and input of agricultural experts in the field </a:t>
            </a:r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F72F8167-A007-470B-91F8-9FD147915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C3D8D50B-B373-41DD-AF52-1CAB93D95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57CD656-D89A-42CD-A918-0CA133A2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leaf with water drops on it">
            <a:extLst>
              <a:ext uri="{FF2B5EF4-FFF2-40B4-BE49-F238E27FC236}">
                <a16:creationId xmlns:a16="http://schemas.microsoft.com/office/drawing/2014/main" id="{218F3EFB-1B94-46C4-961E-9E4CCDFCA1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r>
              <a:rPr lang="en-US" dirty="0"/>
              <a:t>Product Benefits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D1E4F5-C5CC-4509-A364-CC2076755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06CB055-2C7B-4271-88ED-F5872EAF9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31DFE7-B40B-46F0-B411-4719122F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662E445-5222-442C-9812-2FA51B852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3575" y="3972253"/>
            <a:ext cx="5859420" cy="1769419"/>
          </a:xfrm>
        </p:spPr>
        <p:txBody>
          <a:bodyPr/>
          <a:lstStyle/>
          <a:p>
            <a:r>
              <a:rPr lang="en-US" dirty="0"/>
              <a:t>Cool and stylish product​</a:t>
            </a:r>
          </a:p>
          <a:p>
            <a:r>
              <a:rPr lang="en-US" dirty="0"/>
              <a:t>Areas for community connections ​</a:t>
            </a:r>
          </a:p>
          <a:p>
            <a:r>
              <a:rPr lang="en-US" dirty="0"/>
              <a:t>Online store and market swap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486" y="4715995"/>
            <a:ext cx="3282916" cy="6406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4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grass, sky, outdoor, field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5848"/>
            <a:ext cx="12192000" cy="4491182"/>
          </a:xfrm>
        </p:spPr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3045B-F983-455A-805B-F6137A20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30"/>
            <a:ext cx="12192000" cy="2366818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37E011-7540-4769-B01C-BBFC9632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8613" y="2199636"/>
            <a:ext cx="5674774" cy="243746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picture containing grass, outdoor, nature, field, sunset">
            <a:extLst>
              <a:ext uri="{FF2B5EF4-FFF2-40B4-BE49-F238E27FC236}">
                <a16:creationId xmlns:a16="http://schemas.microsoft.com/office/drawing/2014/main" id="{C4BDBB22-6AEB-49C9-9E42-0CA929FFB7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6772276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354" y="790901"/>
            <a:ext cx="3049568" cy="640698"/>
          </a:xfrm>
        </p:spPr>
        <p:txBody>
          <a:bodyPr/>
          <a:lstStyle/>
          <a:p>
            <a:r>
              <a:rPr lang="en-US" noProof="0" dirty="0"/>
              <a:t>Why Motivation</a:t>
            </a:r>
            <a:endParaRPr lang="en-US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E23B707-4619-411F-BCA9-9F153721B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22086" y="826720"/>
            <a:ext cx="3421103" cy="426393"/>
          </a:xfrm>
        </p:spPr>
        <p:txBody>
          <a:bodyPr/>
          <a:lstStyle/>
          <a:p>
            <a:r>
              <a:rPr lang="en-US" dirty="0"/>
              <a:t>Why Motivation Theories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82E2372A-C3D6-4099-889B-9004AC815E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2086" y="1206224"/>
            <a:ext cx="3421103" cy="5150125"/>
          </a:xfrm>
        </p:spPr>
        <p:txBody>
          <a:bodyPr/>
          <a:lstStyle/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F251D"/>
                </a:solidFill>
                <a:effectLst/>
                <a:highlight>
                  <a:srgbClr val="FFFF00"/>
                </a:highligh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Although there is so much research, theory, and data on motivation, why do we need additional qualitative research on motivation theories?</a:t>
            </a:r>
            <a:r>
              <a:rPr lang="en-US" sz="1800" dirty="0">
                <a:solidFill>
                  <a:srgbClr val="3F251D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F251D"/>
                </a:solidFill>
                <a:effectLst/>
                <a:highlight>
                  <a:srgbClr val="00FF00"/>
                </a:highligh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because of evolving society, culture, laws, &amp; technology that people's preferences, thinking/behaving patterns are changing so do their motivational factors/triggers are constantly developing </a:t>
            </a:r>
            <a:r>
              <a:rPr lang="en-US" sz="1800" dirty="0" err="1">
                <a:solidFill>
                  <a:srgbClr val="3F251D"/>
                </a:solidFill>
                <a:effectLst/>
                <a:highlight>
                  <a:srgbClr val="00FF00"/>
                </a:highligh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thet's</a:t>
            </a:r>
            <a:r>
              <a:rPr lang="en-US" sz="1800" dirty="0">
                <a:solidFill>
                  <a:srgbClr val="3F251D"/>
                </a:solidFill>
                <a:effectLst/>
                <a:highlight>
                  <a:srgbClr val="00FF00"/>
                </a:highligh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why motivation theories and research is needed?</a:t>
            </a:r>
            <a:endParaRPr lang="en-US" sz="1800" dirty="0">
              <a:solidFill>
                <a:srgbClr val="00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56EA46CF-9FAA-46C0-BD37-C79A26B75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CA8CE3DC-A478-4227-82A4-F4E05F737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FFD6689-1CFE-4E13-B717-1E5B52B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C7070E84-7C6C-417F-AB09-EC34EAFFD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3071" y="0"/>
            <a:ext cx="3376958" cy="6858000"/>
          </a:xfrm>
          <a:custGeom>
            <a:avLst/>
            <a:gdLst>
              <a:gd name="connsiteX0" fmla="*/ 0 w 8808322"/>
              <a:gd name="connsiteY0" fmla="*/ 0 h 6858000"/>
              <a:gd name="connsiteX1" fmla="*/ 8808322 w 8808322"/>
              <a:gd name="connsiteY1" fmla="*/ 0 h 6858000"/>
              <a:gd name="connsiteX2" fmla="*/ 8808322 w 8808322"/>
              <a:gd name="connsiteY2" fmla="*/ 6858000 h 6858000"/>
              <a:gd name="connsiteX3" fmla="*/ 0 w 8808322"/>
              <a:gd name="connsiteY3" fmla="*/ 6858000 h 6858000"/>
              <a:gd name="connsiteX4" fmla="*/ 0 w 8808322"/>
              <a:gd name="connsiteY4" fmla="*/ 0 h 6858000"/>
              <a:gd name="connsiteX0" fmla="*/ 398 w 8808720"/>
              <a:gd name="connsiteY0" fmla="*/ 0 h 6858000"/>
              <a:gd name="connsiteX1" fmla="*/ 8808720 w 8808720"/>
              <a:gd name="connsiteY1" fmla="*/ 0 h 6858000"/>
              <a:gd name="connsiteX2" fmla="*/ 8808720 w 8808720"/>
              <a:gd name="connsiteY2" fmla="*/ 6858000 h 6858000"/>
              <a:gd name="connsiteX3" fmla="*/ 398 w 8808720"/>
              <a:gd name="connsiteY3" fmla="*/ 6858000 h 6858000"/>
              <a:gd name="connsiteX4" fmla="*/ 0 w 8808720"/>
              <a:gd name="connsiteY4" fmla="*/ 1417320 h 6858000"/>
              <a:gd name="connsiteX5" fmla="*/ 398 w 8808720"/>
              <a:gd name="connsiteY5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413722 w 9222044"/>
              <a:gd name="connsiteY0" fmla="*/ 0 h 6858000"/>
              <a:gd name="connsiteX1" fmla="*/ 9222044 w 9222044"/>
              <a:gd name="connsiteY1" fmla="*/ 0 h 6858000"/>
              <a:gd name="connsiteX2" fmla="*/ 9222044 w 9222044"/>
              <a:gd name="connsiteY2" fmla="*/ 6858000 h 6858000"/>
              <a:gd name="connsiteX3" fmla="*/ 413722 w 9222044"/>
              <a:gd name="connsiteY3" fmla="*/ 6858000 h 6858000"/>
              <a:gd name="connsiteX4" fmla="*/ 413324 w 9222044"/>
              <a:gd name="connsiteY4" fmla="*/ 1417320 h 6858000"/>
              <a:gd name="connsiteX5" fmla="*/ 1861124 w 9222044"/>
              <a:gd name="connsiteY5" fmla="*/ 1417320 h 6858000"/>
              <a:gd name="connsiteX6" fmla="*/ 413722 w 9222044"/>
              <a:gd name="connsiteY6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383332 w 9191654"/>
              <a:gd name="connsiteY0" fmla="*/ 0 h 6858000"/>
              <a:gd name="connsiteX1" fmla="*/ 9191654 w 9191654"/>
              <a:gd name="connsiteY1" fmla="*/ 0 h 6858000"/>
              <a:gd name="connsiteX2" fmla="*/ 9191654 w 9191654"/>
              <a:gd name="connsiteY2" fmla="*/ 6858000 h 6858000"/>
              <a:gd name="connsiteX3" fmla="*/ 383332 w 9191654"/>
              <a:gd name="connsiteY3" fmla="*/ 6858000 h 6858000"/>
              <a:gd name="connsiteX4" fmla="*/ 382934 w 9191654"/>
              <a:gd name="connsiteY4" fmla="*/ 1417320 h 6858000"/>
              <a:gd name="connsiteX5" fmla="*/ 1830734 w 9191654"/>
              <a:gd name="connsiteY5" fmla="*/ 1417320 h 6858000"/>
              <a:gd name="connsiteX6" fmla="*/ 1823114 w 9191654"/>
              <a:gd name="connsiteY6" fmla="*/ 822960 h 6858000"/>
              <a:gd name="connsiteX7" fmla="*/ 383332 w 9191654"/>
              <a:gd name="connsiteY7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685684 w 9494006"/>
              <a:gd name="connsiteY0" fmla="*/ 0 h 6858000"/>
              <a:gd name="connsiteX1" fmla="*/ 9494006 w 9494006"/>
              <a:gd name="connsiteY1" fmla="*/ 0 h 6858000"/>
              <a:gd name="connsiteX2" fmla="*/ 9494006 w 9494006"/>
              <a:gd name="connsiteY2" fmla="*/ 6858000 h 6858000"/>
              <a:gd name="connsiteX3" fmla="*/ 685684 w 9494006"/>
              <a:gd name="connsiteY3" fmla="*/ 6858000 h 6858000"/>
              <a:gd name="connsiteX4" fmla="*/ 685286 w 9494006"/>
              <a:gd name="connsiteY4" fmla="*/ 1417320 h 6858000"/>
              <a:gd name="connsiteX5" fmla="*/ 2133086 w 9494006"/>
              <a:gd name="connsiteY5" fmla="*/ 1417320 h 6858000"/>
              <a:gd name="connsiteX6" fmla="*/ 2125466 w 9494006"/>
              <a:gd name="connsiteY6" fmla="*/ 822960 h 6858000"/>
              <a:gd name="connsiteX7" fmla="*/ 692906 w 9494006"/>
              <a:gd name="connsiteY7" fmla="*/ 822960 h 6858000"/>
              <a:gd name="connsiteX8" fmla="*/ 685684 w 9494006"/>
              <a:gd name="connsiteY8" fmla="*/ 0 h 6858000"/>
              <a:gd name="connsiteX0" fmla="*/ 101918 w 8910240"/>
              <a:gd name="connsiteY0" fmla="*/ 0 h 6858000"/>
              <a:gd name="connsiteX1" fmla="*/ 8910240 w 8910240"/>
              <a:gd name="connsiteY1" fmla="*/ 0 h 6858000"/>
              <a:gd name="connsiteX2" fmla="*/ 8910240 w 8910240"/>
              <a:gd name="connsiteY2" fmla="*/ 6858000 h 6858000"/>
              <a:gd name="connsiteX3" fmla="*/ 101918 w 8910240"/>
              <a:gd name="connsiteY3" fmla="*/ 6858000 h 6858000"/>
              <a:gd name="connsiteX4" fmla="*/ 101520 w 8910240"/>
              <a:gd name="connsiteY4" fmla="*/ 1417320 h 6858000"/>
              <a:gd name="connsiteX5" fmla="*/ 1549320 w 8910240"/>
              <a:gd name="connsiteY5" fmla="*/ 1417320 h 6858000"/>
              <a:gd name="connsiteX6" fmla="*/ 1541700 w 8910240"/>
              <a:gd name="connsiteY6" fmla="*/ 822960 h 6858000"/>
              <a:gd name="connsiteX7" fmla="*/ 109140 w 8910240"/>
              <a:gd name="connsiteY7" fmla="*/ 822960 h 6858000"/>
              <a:gd name="connsiteX8" fmla="*/ 101918 w 8910240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8808929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8808929"/>
              <a:gd name="connsiteY0" fmla="*/ 0 h 6858000"/>
              <a:gd name="connsiteX1" fmla="*/ 8808929 w 8808929"/>
              <a:gd name="connsiteY1" fmla="*/ 0 h 6858000"/>
              <a:gd name="connsiteX2" fmla="*/ 3366072 w 8808929"/>
              <a:gd name="connsiteY2" fmla="*/ 6858000 h 6858000"/>
              <a:gd name="connsiteX3" fmla="*/ 607 w 8808929"/>
              <a:gd name="connsiteY3" fmla="*/ 6858000 h 6858000"/>
              <a:gd name="connsiteX4" fmla="*/ 209 w 8808929"/>
              <a:gd name="connsiteY4" fmla="*/ 1417320 h 6858000"/>
              <a:gd name="connsiteX5" fmla="*/ 1448009 w 8808929"/>
              <a:gd name="connsiteY5" fmla="*/ 1417320 h 6858000"/>
              <a:gd name="connsiteX6" fmla="*/ 1440389 w 8808929"/>
              <a:gd name="connsiteY6" fmla="*/ 822960 h 6858000"/>
              <a:gd name="connsiteX7" fmla="*/ 7829 w 8808929"/>
              <a:gd name="connsiteY7" fmla="*/ 822960 h 6858000"/>
              <a:gd name="connsiteX8" fmla="*/ 607 w 8808929"/>
              <a:gd name="connsiteY8" fmla="*/ 0 h 6858000"/>
              <a:gd name="connsiteX0" fmla="*/ 607 w 3376958"/>
              <a:gd name="connsiteY0" fmla="*/ 0 h 6858000"/>
              <a:gd name="connsiteX1" fmla="*/ 3376958 w 3376958"/>
              <a:gd name="connsiteY1" fmla="*/ 0 h 6858000"/>
              <a:gd name="connsiteX2" fmla="*/ 3366072 w 3376958"/>
              <a:gd name="connsiteY2" fmla="*/ 6858000 h 6858000"/>
              <a:gd name="connsiteX3" fmla="*/ 607 w 3376958"/>
              <a:gd name="connsiteY3" fmla="*/ 6858000 h 6858000"/>
              <a:gd name="connsiteX4" fmla="*/ 209 w 3376958"/>
              <a:gd name="connsiteY4" fmla="*/ 1417320 h 6858000"/>
              <a:gd name="connsiteX5" fmla="*/ 1448009 w 3376958"/>
              <a:gd name="connsiteY5" fmla="*/ 1417320 h 6858000"/>
              <a:gd name="connsiteX6" fmla="*/ 1440389 w 3376958"/>
              <a:gd name="connsiteY6" fmla="*/ 822960 h 6858000"/>
              <a:gd name="connsiteX7" fmla="*/ 7829 w 3376958"/>
              <a:gd name="connsiteY7" fmla="*/ 822960 h 6858000"/>
              <a:gd name="connsiteX8" fmla="*/ 607 w 3376958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958" h="6858000">
                <a:moveTo>
                  <a:pt x="607" y="0"/>
                </a:moveTo>
                <a:lnTo>
                  <a:pt x="3376958" y="0"/>
                </a:lnTo>
                <a:cubicBezTo>
                  <a:pt x="3373329" y="2286000"/>
                  <a:pt x="3369701" y="4572000"/>
                  <a:pt x="3366072" y="6858000"/>
                </a:cubicBezTo>
                <a:lnTo>
                  <a:pt x="607" y="6858000"/>
                </a:lnTo>
                <a:cubicBezTo>
                  <a:pt x="474" y="5044440"/>
                  <a:pt x="342" y="3230880"/>
                  <a:pt x="209" y="1417320"/>
                </a:cubicBezTo>
                <a:cubicBezTo>
                  <a:pt x="-1127" y="1400810"/>
                  <a:pt x="1470803" y="1409700"/>
                  <a:pt x="1448009" y="1417320"/>
                </a:cubicBezTo>
                <a:cubicBezTo>
                  <a:pt x="1444199" y="1253490"/>
                  <a:pt x="1453023" y="1028700"/>
                  <a:pt x="1440389" y="822960"/>
                </a:cubicBezTo>
                <a:lnTo>
                  <a:pt x="7829" y="822960"/>
                </a:lnTo>
                <a:cubicBezTo>
                  <a:pt x="4085" y="533400"/>
                  <a:pt x="-1933" y="316230"/>
                  <a:pt x="607" y="0"/>
                </a:cubicBez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BCCD6C8-F91D-4A81-8513-B31078BB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2" y="422661"/>
            <a:ext cx="5200532" cy="720399"/>
          </a:xfrm>
        </p:spPr>
        <p:txBody>
          <a:bodyPr/>
          <a:lstStyle/>
          <a:p>
            <a:r>
              <a:rPr lang="en-US" noProof="0" dirty="0"/>
              <a:t>Market overview</a:t>
            </a:r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F219F7A-AA8D-44E8-85C6-7B9E43B2F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0003" y="1617548"/>
            <a:ext cx="876929" cy="720399"/>
          </a:xfrm>
        </p:spPr>
        <p:txBody>
          <a:bodyPr/>
          <a:lstStyle/>
          <a:p>
            <a:r>
              <a:rPr lang="en-ZA" dirty="0"/>
              <a:t>$3B</a:t>
            </a:r>
            <a:r>
              <a:rPr lang="en-US" dirty="0"/>
              <a:t>​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20C05462-50C1-47AC-B864-6331DA4803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0003" y="3180036"/>
            <a:ext cx="876930" cy="720400"/>
          </a:xfrm>
        </p:spPr>
        <p:txBody>
          <a:bodyPr/>
          <a:lstStyle/>
          <a:p>
            <a:r>
              <a:rPr lang="en-US" dirty="0"/>
              <a:t>$2B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26F75E59-B08F-4122-977F-72EEC91E5B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003" y="4760985"/>
            <a:ext cx="876930" cy="720400"/>
          </a:xfrm>
        </p:spPr>
        <p:txBody>
          <a:bodyPr/>
          <a:lstStyle/>
          <a:p>
            <a:r>
              <a:rPr lang="en-US" dirty="0"/>
              <a:t>$1B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0E231FA-A4C7-4627-A14C-74DA402FD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02977" y="1456753"/>
            <a:ext cx="3365003" cy="1017102"/>
          </a:xfrm>
        </p:spPr>
        <p:txBody>
          <a:bodyPr/>
          <a:lstStyle/>
          <a:p>
            <a:r>
              <a:rPr lang="en-ZA" dirty="0"/>
              <a:t>Opportunity to build</a:t>
            </a:r>
            <a:r>
              <a:rPr lang="en-US" dirty="0"/>
              <a:t>​</a:t>
            </a:r>
          </a:p>
          <a:p>
            <a:r>
              <a:rPr lang="en-ZA" dirty="0"/>
              <a:t>Fully inclusive market</a:t>
            </a:r>
            <a:endParaRPr lang="en-US" dirty="0"/>
          </a:p>
          <a:p>
            <a:r>
              <a:rPr lang="en-ZA" dirty="0"/>
              <a:t>Total addressable market</a:t>
            </a:r>
            <a:r>
              <a:rPr lang="en-US" dirty="0"/>
              <a:t>​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5355A1F3-1DF5-4754-82C7-DBE14DBFAC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2977" y="3031685"/>
            <a:ext cx="3365003" cy="1017102"/>
          </a:xfrm>
        </p:spPr>
        <p:txBody>
          <a:bodyPr/>
          <a:lstStyle/>
          <a:p>
            <a:r>
              <a:rPr lang="en-US" dirty="0"/>
              <a:t>Freedom to invent​</a:t>
            </a:r>
          </a:p>
          <a:p>
            <a:r>
              <a:rPr lang="en-ZA" dirty="0"/>
              <a:t>Selectively inclusive market</a:t>
            </a:r>
            <a:r>
              <a:rPr lang="en-US" dirty="0"/>
              <a:t>​</a:t>
            </a:r>
          </a:p>
          <a:p>
            <a:r>
              <a:rPr lang="en-ZA" dirty="0"/>
              <a:t>Serviceable available market</a:t>
            </a:r>
            <a:r>
              <a:rPr lang="en-US" dirty="0"/>
              <a:t>​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7B7AF0-52AF-488F-990C-DB132A565B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2977" y="4612634"/>
            <a:ext cx="3365003" cy="1017102"/>
          </a:xfrm>
        </p:spPr>
        <p:txBody>
          <a:bodyPr/>
          <a:lstStyle/>
          <a:p>
            <a:r>
              <a:rPr lang="en-ZA" dirty="0"/>
              <a:t>Few competitors​</a:t>
            </a:r>
          </a:p>
          <a:p>
            <a:r>
              <a:rPr lang="en-ZA" dirty="0"/>
              <a:t>Specifically targeted market</a:t>
            </a:r>
            <a:r>
              <a:rPr lang="en-US" dirty="0"/>
              <a:t>​</a:t>
            </a:r>
          </a:p>
          <a:p>
            <a:r>
              <a:rPr lang="en-ZA" dirty="0"/>
              <a:t>Serviceable obtainable market​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118120B-49F2-457A-8FD7-4A9BA3AC6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8" name="Picture Placeholder 17" descr="A picture containing plant, vegetable&#10;">
            <a:extLst>
              <a:ext uri="{FF2B5EF4-FFF2-40B4-BE49-F238E27FC236}">
                <a16:creationId xmlns:a16="http://schemas.microsoft.com/office/drawing/2014/main" id="{A5E3392C-C6EB-4B0C-B644-CBD1E6A34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174" y="0"/>
            <a:ext cx="5807825" cy="6858000"/>
          </a:xfr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8ADC8B7-1650-4062-AE08-FC1C3B6A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71C9AA2-1CCA-4329-B67C-08356C3C3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{45EA2C46-624D-46D1-BFA5-C5D298EB3A1B}tf16411175_win32</Template>
  <TotalTime>221</TotalTime>
  <Words>1070</Words>
  <Application>Microsoft Office PowerPoint</Application>
  <PresentationFormat>Widescreen</PresentationFormat>
  <Paragraphs>334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Tenorite </vt:lpstr>
      <vt:lpstr>Tenorite Bold</vt:lpstr>
      <vt:lpstr>Office Theme</vt:lpstr>
      <vt:lpstr>Pitch deck</vt:lpstr>
      <vt:lpstr>About us</vt:lpstr>
      <vt:lpstr>problem</vt:lpstr>
      <vt:lpstr>solution</vt:lpstr>
      <vt:lpstr>Product overview</vt:lpstr>
      <vt:lpstr>Product Benefits</vt:lpstr>
      <vt:lpstr>Company Overview</vt:lpstr>
      <vt:lpstr>Why Motivation</vt:lpstr>
      <vt:lpstr>Market overview</vt:lpstr>
      <vt:lpstr>Market comparison</vt:lpstr>
      <vt:lpstr>Our competition</vt:lpstr>
      <vt:lpstr>Competitive layout</vt:lpstr>
      <vt:lpstr>Growth strategy</vt:lpstr>
      <vt:lpstr>Traction</vt:lpstr>
      <vt:lpstr>2-year action plan</vt:lpstr>
      <vt:lpstr>financials</vt:lpstr>
      <vt:lpstr>Meet the team</vt:lpstr>
      <vt:lpstr>Meet the team </vt:lpstr>
      <vt:lpstr>Funding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asmat mak</dc:creator>
  <cp:lastModifiedBy>asmat mak</cp:lastModifiedBy>
  <cp:revision>2</cp:revision>
  <dcterms:created xsi:type="dcterms:W3CDTF">2022-07-09T10:23:43Z</dcterms:created>
  <dcterms:modified xsi:type="dcterms:W3CDTF">2022-07-09T14:05:04Z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